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emf" ContentType="image/x-emf"/>
  <Default Extension="png" ContentType="image/png"/>
  <Default Extension="mp3" ContentType="audio/mp3"/>
  <Default Extension="mid" ContentType="audio/mid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1052" r:id="rId3"/>
    <p:sldId id="1053" r:id="rId5"/>
    <p:sldId id="937" r:id="rId6"/>
    <p:sldId id="1057" r:id="rId7"/>
    <p:sldId id="1107" r:id="rId8"/>
    <p:sldId id="1067" r:id="rId9"/>
    <p:sldId id="1165" r:id="rId10"/>
    <p:sldId id="1181" r:id="rId11"/>
    <p:sldId id="1061" r:id="rId12"/>
    <p:sldId id="1068" r:id="rId13"/>
    <p:sldId id="1152" r:id="rId14"/>
    <p:sldId id="1153" r:id="rId15"/>
    <p:sldId id="1154" r:id="rId16"/>
    <p:sldId id="1155" r:id="rId17"/>
    <p:sldId id="1166" r:id="rId18"/>
    <p:sldId id="1069" r:id="rId19"/>
    <p:sldId id="1156" r:id="rId20"/>
    <p:sldId id="1182" r:id="rId21"/>
    <p:sldId id="1183" r:id="rId22"/>
    <p:sldId id="1157" r:id="rId23"/>
    <p:sldId id="1108" r:id="rId24"/>
    <p:sldId id="1080" r:id="rId25"/>
    <p:sldId id="1081" r:id="rId26"/>
    <p:sldId id="1110" r:id="rId27"/>
  </p:sldIdLst>
  <p:sldSz cx="17135475" cy="95758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80604020202020204" pitchFamily="34" charset="0"/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CEE1F2"/>
    <a:srgbClr val="031427"/>
    <a:srgbClr val="EAEAEA"/>
    <a:srgbClr val="052343"/>
    <a:srgbClr val="05264B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8" autoAdjust="0"/>
    <p:restoredTop sz="84975" autoAdjust="0"/>
  </p:normalViewPr>
  <p:slideViewPr>
    <p:cSldViewPr snapToObjects="1">
      <p:cViewPr varScale="1">
        <p:scale>
          <a:sx n="47" d="100"/>
          <a:sy n="47" d="100"/>
        </p:scale>
        <p:origin x="1230" y="48"/>
      </p:cViewPr>
      <p:guideLst>
        <p:guide orient="horz" pos="2921"/>
        <p:guide pos="54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78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84" y="-2741209"/>
            <a:ext cx="8090560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344962" y="381689"/>
            <a:ext cx="2639060" cy="868045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sz="5000" dirty="0">
                <a:solidFill>
                  <a:schemeClr val="bg2">
                    <a:lumMod val="50000"/>
                  </a:schemeClr>
                </a:solidFill>
              </a:rPr>
              <a:t>团队介绍</a:t>
            </a:r>
            <a:endParaRPr lang="zh-CN"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215422" y="333429"/>
            <a:ext cx="2639060" cy="868045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sz="5000" dirty="0">
                <a:solidFill>
                  <a:schemeClr val="bg2">
                    <a:lumMod val="50000"/>
                  </a:schemeClr>
                </a:solidFill>
              </a:rPr>
              <a:t>项目介绍</a:t>
            </a:r>
            <a:endParaRPr lang="zh-CN"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3003375" y="503106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551815" y="364490"/>
            <a:ext cx="3892550" cy="868045"/>
          </a:xfrm>
          <a:prstGeom prst="rect">
            <a:avLst/>
          </a:prstGeom>
          <a:ln w="12700">
            <a:miter lim="400000"/>
          </a:ln>
        </p:spPr>
        <p:txBody>
          <a:bodyPr wrap="squar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sz="5000" dirty="0">
                <a:solidFill>
                  <a:schemeClr val="bg2">
                    <a:lumMod val="50000"/>
                  </a:schemeClr>
                </a:solidFill>
              </a:rPr>
              <a:t>可行性分析</a:t>
            </a:r>
            <a:endParaRPr lang="zh-CN"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4014930" y="48596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8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3" name="组合 222"/>
          <p:cNvGrpSpPr/>
          <p:nvPr userDrawn="1"/>
        </p:nvGrpSpPr>
        <p:grpSpPr>
          <a:xfrm>
            <a:off x="1230721" y="440662"/>
            <a:ext cx="7555409" cy="764602"/>
            <a:chOff x="1758500" y="631083"/>
            <a:chExt cx="10795450" cy="1095004"/>
          </a:xfrm>
        </p:grpSpPr>
        <p:sp>
          <p:nvSpPr>
            <p:cNvPr id="224" name="Shape 1545"/>
            <p:cNvSpPr/>
            <p:nvPr userDrawn="1"/>
          </p:nvSpPr>
          <p:spPr>
            <a:xfrm>
              <a:off x="1758500" y="631083"/>
              <a:ext cx="10795450" cy="7493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3400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3400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400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3400" b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Shape 1546"/>
            <p:cNvSpPr/>
            <p:nvPr userDrawn="1"/>
          </p:nvSpPr>
          <p:spPr>
            <a:xfrm>
              <a:off x="1771200" y="1351429"/>
              <a:ext cx="4895757" cy="37465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chemeClr val="bg1">
                      <a:lumMod val="85000"/>
                    </a:schemeClr>
                  </a:solidFill>
                </a:rPr>
                <a:t>Put your Amazing Sub Title Here</a:t>
              </a:r>
              <a:endParaRPr sz="17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26" name="Shape 1552"/>
          <p:cNvSpPr/>
          <p:nvPr userDrawn="1"/>
        </p:nvSpPr>
        <p:spPr>
          <a:xfrm>
            <a:off x="344962" y="288221"/>
            <a:ext cx="730854" cy="1054981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35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80604020202020204" pitchFamily="34" charset="0"/>
          <a:ea typeface="微软雅黑" panose="020B0503020204020204" pitchFamily="34" charset="-122"/>
        </a:defRPr>
      </a:lvl9pPr>
    </p:titleStyle>
    <p:bodyStyle>
      <a:lvl1pPr marL="478790" indent="-478790" algn="l" rtl="0" fontAlgn="base">
        <a:spcBef>
          <a:spcPct val="20000"/>
        </a:spcBef>
        <a:spcAft>
          <a:spcPct val="0"/>
        </a:spcAft>
        <a:buChar char="•"/>
        <a:defRPr sz="2795">
          <a:solidFill>
            <a:schemeClr val="accent1"/>
          </a:solidFill>
          <a:latin typeface="+mn-lt"/>
          <a:ea typeface="+mn-ea"/>
          <a:cs typeface="+mn-cs"/>
        </a:defRPr>
      </a:lvl1pPr>
      <a:lvl2pPr marL="1037590" indent="-398780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accent1"/>
          </a:solidFill>
          <a:latin typeface="+mn-lt"/>
          <a:ea typeface="仿宋_GB2312" pitchFamily="49" charset="-122"/>
        </a:defRPr>
      </a:lvl2pPr>
      <a:lvl3pPr marL="1595755" indent="-319405" algn="l" rtl="0" eaLnBrk="0" fontAlgn="base" hangingPunct="0">
        <a:spcBef>
          <a:spcPct val="20000"/>
        </a:spcBef>
        <a:spcAft>
          <a:spcPct val="0"/>
        </a:spcAft>
        <a:buChar char="•"/>
        <a:defRPr sz="3350">
          <a:solidFill>
            <a:schemeClr val="tx1"/>
          </a:solidFill>
          <a:latin typeface="+mn-lt"/>
          <a:ea typeface="宋体" pitchFamily="2" charset="-122"/>
        </a:defRPr>
      </a:lvl3pPr>
      <a:lvl4pPr marL="2234565" indent="-319405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tx1"/>
          </a:solidFill>
          <a:latin typeface="+mn-lt"/>
          <a:ea typeface="宋体" pitchFamily="2" charset="-122"/>
        </a:defRPr>
      </a:lvl4pPr>
      <a:lvl5pPr marL="287274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itchFamily="2" charset="-122"/>
        </a:defRPr>
      </a:lvl5pPr>
      <a:lvl6pPr marL="351091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itchFamily="2" charset="-122"/>
        </a:defRPr>
      </a:lvl6pPr>
      <a:lvl7pPr marL="414972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itchFamily="2" charset="-122"/>
        </a:defRPr>
      </a:lvl7pPr>
      <a:lvl8pPr marL="478790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itchFamily="2" charset="-122"/>
        </a:defRPr>
      </a:lvl8pPr>
      <a:lvl9pPr marL="542607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63817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2pPr>
      <a:lvl3pPr marL="127698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0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5333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9214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830320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46849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5107305" algn="l" defTabSz="1276350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microsoft.com/office/2007/relationships/media" Target="../media/media2.mid"/><Relationship Id="rId6" Type="http://schemas.openxmlformats.org/officeDocument/2006/relationships/audio" Target="../media/media2.mid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slide" Target="slide11.xml"/><Relationship Id="rId3" Type="http://schemas.openxmlformats.org/officeDocument/2006/relationships/slide" Target="slide13.xml"/><Relationship Id="rId2" Type="http://schemas.openxmlformats.org/officeDocument/2006/relationships/slide" Target="slide14.xml"/><Relationship Id="rId1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5.xml"/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slide" Target="slide2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3.xml"/><Relationship Id="rId10" Type="http://schemas.openxmlformats.org/officeDocument/2006/relationships/slide" Target="slide23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pic>
        <p:nvPicPr>
          <p:cNvPr id="197" name="Designed_by_Apple_in_Californi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717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4830" y="-1460952"/>
            <a:ext cx="851182" cy="85118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1388247" y="5345449"/>
            <a:ext cx="14337278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sz="40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中关村和西二旗采矿工人与匿名财务联合小队 公益慈善</a:t>
            </a:r>
            <a:endParaRPr sz="40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07" name="Rectangle 4"/>
          <p:cNvSpPr txBox="1">
            <a:spLocks noChangeArrowheads="1"/>
          </p:cNvSpPr>
          <p:nvPr/>
        </p:nvSpPr>
        <p:spPr bwMode="auto">
          <a:xfrm>
            <a:off x="2076626" y="3335735"/>
            <a:ext cx="13039300" cy="7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sz="72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萤火链</a:t>
            </a:r>
            <a:endParaRPr sz="7200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7" name="Rectangle 3"/>
          <p:cNvSpPr txBox="1">
            <a:spLocks noChangeArrowheads="1"/>
          </p:cNvSpPr>
          <p:nvPr/>
        </p:nvSpPr>
        <p:spPr bwMode="auto">
          <a:xfrm>
            <a:off x="6156960" y="1168400"/>
            <a:ext cx="5055870" cy="102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32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迅雷全球区块链应用大赛</a:t>
            </a:r>
            <a:endParaRPr lang="zh-CN" altLang="zh-CN" sz="32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ǰԵ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21119" y="739053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 p14:presetBounceEnd="60000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 p14:bounceEnd="60000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4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74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76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78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0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2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84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86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88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1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2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3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4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96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33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audio>
                  <p:cMediaNode vol="80000">
                    <p:cTn id="10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 bldLvl="0" animBg="1"/>
          <p:bldP spid="207" grpId="0" bldLvl="0" animBg="1"/>
          <p:bldP spid="217" grpId="0" bldLvl="0" animBg="1"/>
          <p:bldP spid="2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4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74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76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78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0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2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84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86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88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1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2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3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4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96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33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  <p:audio>
                  <p:cMediaNode vol="80000">
                    <p:cTn id="10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 bldLvl="0" animBg="1"/>
          <p:bldP spid="207" grpId="0" bldLvl="0" animBg="1"/>
          <p:bldP spid="217" grpId="0" bldLvl="0" animBg="1"/>
          <p:bldP spid="21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88018" y="2459872"/>
            <a:ext cx="2519671" cy="2903590"/>
            <a:chOff x="8362480" y="3523424"/>
            <a:chExt cx="3600797" cy="4158988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209664" y="4077573"/>
              <a:ext cx="1904313" cy="26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6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U</a:t>
              </a:r>
              <a:endParaRPr lang="en-US" sz="11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10512" y="2459872"/>
            <a:ext cx="2519671" cy="2903590"/>
            <a:chOff x="12110219" y="3523424"/>
            <a:chExt cx="3600797" cy="4158988"/>
          </a:xfrm>
        </p:grpSpPr>
        <p:sp>
          <p:nvSpPr>
            <p:cNvPr id="43" name="Freeform 1"/>
            <p:cNvSpPr>
              <a:spLocks noChangeArrowheads="1"/>
            </p:cNvSpPr>
            <p:nvPr/>
          </p:nvSpPr>
          <p:spPr bwMode="auto">
            <a:xfrm>
              <a:off x="12110219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597884" y="4148110"/>
              <a:ext cx="2569742" cy="26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6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P</a:t>
              </a:r>
              <a:endParaRPr lang="en-US" sz="11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88018" y="5363462"/>
            <a:ext cx="2519671" cy="2903590"/>
            <a:chOff x="8362480" y="7682412"/>
            <a:chExt cx="3600797" cy="4158988"/>
          </a:xfrm>
        </p:grpSpPr>
        <p:sp>
          <p:nvSpPr>
            <p:cNvPr id="44" name="Freeform 1"/>
            <p:cNvSpPr>
              <a:spLocks noChangeArrowheads="1"/>
            </p:cNvSpPr>
            <p:nvPr/>
          </p:nvSpPr>
          <p:spPr bwMode="auto">
            <a:xfrm>
              <a:off x="8362480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19880" y="8284144"/>
              <a:ext cx="1904313" cy="26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6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Q</a:t>
              </a:r>
              <a:endParaRPr lang="en-US" sz="11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10512" y="5363462"/>
            <a:ext cx="2519671" cy="2903590"/>
            <a:chOff x="12110219" y="7682412"/>
            <a:chExt cx="3600797" cy="4158988"/>
          </a:xfrm>
        </p:grpSpPr>
        <p:sp>
          <p:nvSpPr>
            <p:cNvPr id="45" name="Freeform 1"/>
            <p:cNvSpPr>
              <a:spLocks noChangeArrowheads="1"/>
            </p:cNvSpPr>
            <p:nvPr/>
          </p:nvSpPr>
          <p:spPr bwMode="auto">
            <a:xfrm>
              <a:off x="12110219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907670" y="8282003"/>
              <a:ext cx="1904313" cy="26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6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R</a:t>
              </a:r>
              <a:endParaRPr lang="en-US" sz="116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79619" y="6155017"/>
            <a:ext cx="5671654" cy="2593055"/>
            <a:chOff x="2062553" y="8816203"/>
            <a:chExt cx="8105213" cy="3714190"/>
          </a:xfrm>
        </p:grpSpPr>
        <p:sp>
          <p:nvSpPr>
            <p:cNvPr id="47" name="Freeform 1"/>
            <p:cNvSpPr>
              <a:spLocks noChangeArrowheads="1"/>
            </p:cNvSpPr>
            <p:nvPr/>
          </p:nvSpPr>
          <p:spPr bwMode="auto">
            <a:xfrm>
              <a:off x="206255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5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2</a:t>
              </a: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6456" y="8816203"/>
              <a:ext cx="2802243" cy="90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1" action="ppaction://hlinksldjump"/>
                </a:rPr>
                <a:t>资质审核</a:t>
              </a:r>
              <a:endParaRPr lang="zh-CN" altLang="en-US" sz="35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16184" y="9718799"/>
              <a:ext cx="3929648" cy="5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Helvetica Light"/>
                </a:rPr>
                <a:t>qualification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66" name="Group 45"/>
            <p:cNvGrpSpPr/>
            <p:nvPr/>
          </p:nvGrpSpPr>
          <p:grpSpPr>
            <a:xfrm flipV="1">
              <a:off x="2595320" y="10730503"/>
              <a:ext cx="7572446" cy="1799890"/>
              <a:chOff x="2751796" y="2924341"/>
              <a:chExt cx="7572446" cy="1550438"/>
            </a:xfrm>
          </p:grpSpPr>
          <p:cxnSp>
            <p:nvCxnSpPr>
              <p:cNvPr id="67" name="Straight Connector 46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47"/>
              <p:cNvCxnSpPr>
                <a:stCxn id="47" idx="1"/>
              </p:cNvCxnSpPr>
              <p:nvPr/>
            </p:nvCxnSpPr>
            <p:spPr>
              <a:xfrm flipV="1">
                <a:off x="2751796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48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/>
          <p:cNvGrpSpPr/>
          <p:nvPr/>
        </p:nvGrpSpPr>
        <p:grpSpPr>
          <a:xfrm>
            <a:off x="9748902" y="6154804"/>
            <a:ext cx="5864262" cy="2593267"/>
            <a:chOff x="13879972" y="8815899"/>
            <a:chExt cx="8380464" cy="3714494"/>
          </a:xfrm>
        </p:grpSpPr>
        <p:sp>
          <p:nvSpPr>
            <p:cNvPr id="49" name="Freeform 1"/>
            <p:cNvSpPr>
              <a:spLocks noChangeArrowheads="1"/>
            </p:cNvSpPr>
            <p:nvPr/>
          </p:nvSpPr>
          <p:spPr bwMode="auto">
            <a:xfrm>
              <a:off x="2087217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5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4</a:t>
              </a: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76427" y="8815899"/>
              <a:ext cx="4344020" cy="90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2" action="ppaction://hlinksldjump"/>
                </a:rPr>
                <a:t>限制</a:t>
              </a:r>
              <a:r>
                <a:rPr lang="en-US" altLang="zh-CN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2" action="ppaction://hlinksldjump"/>
                </a:rPr>
                <a:t>/</a:t>
              </a:r>
              <a:r>
                <a:rPr lang="zh-CN" altLang="en-US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2" action="ppaction://hlinksldjump"/>
                </a:rPr>
                <a:t>强制机制</a:t>
              </a:r>
              <a:endParaRPr lang="zh-CN" altLang="en-US" sz="35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190845" y="9718649"/>
              <a:ext cx="3928693" cy="879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Helvetica Light"/>
                </a:rPr>
                <a:t>Restriction/enforcement mechanism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70" name="Group 51"/>
            <p:cNvGrpSpPr/>
            <p:nvPr/>
          </p:nvGrpSpPr>
          <p:grpSpPr>
            <a:xfrm flipH="1" flipV="1">
              <a:off x="13879972" y="10730503"/>
              <a:ext cx="7715545" cy="1799890"/>
              <a:chOff x="2913160" y="2924341"/>
              <a:chExt cx="7411082" cy="1550438"/>
            </a:xfrm>
          </p:grpSpPr>
          <p:cxnSp>
            <p:nvCxnSpPr>
              <p:cNvPr id="71" name="Straight Connector 52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54"/>
              <p:cNvCxnSpPr/>
              <p:nvPr/>
            </p:nvCxnSpPr>
            <p:spPr>
              <a:xfrm flipV="1">
                <a:off x="2913160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5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9748902" y="2041625"/>
            <a:ext cx="5864262" cy="2346229"/>
            <a:chOff x="13879972" y="2924342"/>
            <a:chExt cx="8380464" cy="3360646"/>
          </a:xfrm>
        </p:grpSpPr>
        <p:sp>
          <p:nvSpPr>
            <p:cNvPr id="48" name="Freeform 1"/>
            <p:cNvSpPr>
              <a:spLocks noChangeArrowheads="1"/>
            </p:cNvSpPr>
            <p:nvPr/>
          </p:nvSpPr>
          <p:spPr bwMode="auto">
            <a:xfrm>
              <a:off x="2087217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5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3</a:t>
              </a: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318250" y="4263652"/>
              <a:ext cx="2802243" cy="90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3" action="ppaction://hlinksldjump"/>
                </a:rPr>
                <a:t>公示机制</a:t>
              </a:r>
              <a:endParaRPr lang="zh-CN" altLang="en-US" sz="35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190845" y="5166249"/>
              <a:ext cx="3929648" cy="5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Helvetica Light"/>
                </a:rPr>
                <a:t>Mechanism of the public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62" name="Group 64"/>
            <p:cNvGrpSpPr/>
            <p:nvPr/>
          </p:nvGrpSpPr>
          <p:grpSpPr>
            <a:xfrm flipH="1">
              <a:off x="13879972" y="2924342"/>
              <a:ext cx="7715545" cy="1757177"/>
              <a:chOff x="2918048" y="2924341"/>
              <a:chExt cx="7406194" cy="1757177"/>
            </a:xfrm>
          </p:grpSpPr>
          <p:cxnSp>
            <p:nvCxnSpPr>
              <p:cNvPr id="63" name="Straight Connector 65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6"/>
              <p:cNvCxnSpPr/>
              <p:nvPr/>
            </p:nvCxnSpPr>
            <p:spPr>
              <a:xfrm flipV="1">
                <a:off x="2918048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/>
        </p:nvGrpSpPr>
        <p:grpSpPr>
          <a:xfrm>
            <a:off x="1479620" y="2041625"/>
            <a:ext cx="5555318" cy="2346229"/>
            <a:chOff x="2062553" y="2924342"/>
            <a:chExt cx="7938961" cy="3360646"/>
          </a:xfrm>
        </p:grpSpPr>
        <p:sp>
          <p:nvSpPr>
            <p:cNvPr id="46" name="Freeform 1"/>
            <p:cNvSpPr>
              <a:spLocks noChangeArrowheads="1"/>
            </p:cNvSpPr>
            <p:nvPr/>
          </p:nvSpPr>
          <p:spPr bwMode="auto">
            <a:xfrm>
              <a:off x="206255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5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1</a:t>
              </a: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63171" y="4265850"/>
              <a:ext cx="4707913" cy="90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" altLang="zh-CN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4" action="ppaction://hlinksldjump"/>
                </a:rPr>
                <a:t>角色</a:t>
              </a:r>
              <a:r>
                <a:rPr lang="zh-CN" altLang="en-US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4" action="ppaction://hlinksldjump"/>
                </a:rPr>
                <a:t>注册</a:t>
              </a:r>
              <a:r>
                <a:rPr lang="" altLang="zh-CN" sz="35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  <a:hlinkClick r:id="rId4" action="ppaction://hlinksldjump"/>
                </a:rPr>
                <a:t>与管理</a:t>
              </a:r>
              <a:endParaRPr lang="" altLang="zh-CN" sz="35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  <a:hlinkClick r:id="rId4" action="ppaction://hlinksldjump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16184" y="5168978"/>
              <a:ext cx="3929648" cy="5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" altLang="zh-CN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Helvetica Light"/>
                </a:rPr>
                <a:t>Role</a:t>
              </a:r>
              <a:r>
                <a:rPr lang="zh-CN" alt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  <a:sym typeface="Helvetica Light"/>
                </a:rPr>
                <a:t> registration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58" name="Group 55"/>
            <p:cNvGrpSpPr/>
            <p:nvPr/>
          </p:nvGrpSpPr>
          <p:grpSpPr>
            <a:xfrm>
              <a:off x="2570060" y="2924342"/>
              <a:ext cx="7431454" cy="1757177"/>
              <a:chOff x="2731424" y="2924341"/>
              <a:chExt cx="7431454" cy="1757177"/>
            </a:xfrm>
          </p:grpSpPr>
          <p:cxnSp>
            <p:nvCxnSpPr>
              <p:cNvPr id="59" name="Straight Connector 7"/>
              <p:cNvCxnSpPr/>
              <p:nvPr/>
            </p:nvCxnSpPr>
            <p:spPr>
              <a:xfrm flipH="1">
                <a:off x="2731424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4"/>
              <p:cNvCxnSpPr>
                <a:stCxn id="46" idx="4"/>
              </p:cNvCxnSpPr>
              <p:nvPr/>
            </p:nvCxnSpPr>
            <p:spPr>
              <a:xfrm flipV="1">
                <a:off x="2756684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6"/>
              <p:cNvCxnSpPr>
                <a:stCxn id="42" idx="4"/>
              </p:cNvCxnSpPr>
              <p:nvPr/>
            </p:nvCxnSpPr>
            <p:spPr>
              <a:xfrm flipV="1">
                <a:off x="10162878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0553" y="1665487"/>
            <a:ext cx="1332550" cy="1216660"/>
            <a:chOff x="8362094" y="3523424"/>
            <a:chExt cx="1904313" cy="1742696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1822184" cy="1742696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2094" y="3801070"/>
              <a:ext cx="1904313" cy="1188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U</a:t>
              </a:r>
              <a:endParaRPr lang="en-US" sz="48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23390" y="1859280"/>
            <a:ext cx="2767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角色</a:t>
            </a: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注册</a:t>
            </a:r>
            <a:r>
              <a:rPr lang="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与管理</a:t>
            </a:r>
            <a:endParaRPr lang="zh-CN" altLang="en-US" sz="2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Light"/>
            </a:endParaRPr>
          </a:p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Role</a:t>
            </a: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 registration</a:t>
            </a:r>
            <a:endParaRPr lang="zh-CN" altLang="en-US" sz="24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3105" y="3803650"/>
            <a:ext cx="136258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用户分为</a:t>
            </a: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个人用户</a:t>
            </a: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学校和背书节点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个人用户通过手机号注册，可以对学校发起的项目进行捐赠，有权查看项目的捐赠记录。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学校通过邮箱注册，可以在平台上发起项目请求公众捐赠，但是项目需经过背书节点认证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背书节点负责对项目进行审核。</a:t>
            </a:r>
            <a:endParaRPr lang="" altLang="zh-CN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3390" y="1859280"/>
            <a:ext cx="2767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资质审核</a:t>
            </a: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qualification</a:t>
            </a:r>
            <a:endParaRPr lang="zh-CN" altLang="en-US" sz="24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1"/>
          <p:cNvSpPr>
            <a:spLocks noChangeArrowheads="1"/>
          </p:cNvSpPr>
          <p:nvPr/>
        </p:nvSpPr>
        <p:spPr bwMode="auto">
          <a:xfrm>
            <a:off x="419100" y="1570355"/>
            <a:ext cx="1304290" cy="1118870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Q</a:t>
            </a:r>
            <a:endParaRPr lang="en-US" sz="35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3105" y="3803650"/>
            <a:ext cx="136258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背书节点暂定为政府权威部门如教育部门民政部门，学校发起项目后，平台在同省的N个背书节点中选出2/3个作为本次背书节点，每个节点对项目进行打分，分数范围为[-10,0)∪(0,10]。越接近10意味这节点认为项目越可靠。最后计算总分，如果总分数大于0则认为项目可靠，可以接受公众捐赠。通过这种方式在一定程度上遏制贿赂攻击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0553" y="1665487"/>
            <a:ext cx="1332550" cy="1216660"/>
            <a:chOff x="8362094" y="3523424"/>
            <a:chExt cx="1904313" cy="1742696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1822184" cy="1742696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2094" y="3801070"/>
              <a:ext cx="1904313" cy="1188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P</a:t>
              </a:r>
              <a:endParaRPr lang="en-US" sz="48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23390" y="1859280"/>
            <a:ext cx="4806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公示机制</a:t>
            </a:r>
            <a:endParaRPr lang="zh-CN" altLang="en-US" sz="2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Light"/>
            </a:endParaRPr>
          </a:p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Mechanism of the public</a:t>
            </a:r>
            <a:endParaRPr lang="zh-CN" altLang="en-US" sz="24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3105" y="3803650"/>
            <a:ext cx="136258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平台部署在以太坊上，每一笔交易都可以通过etherscan进行查看。为了方便用户审核，还会对每一笔资金的流动进行公开，做到公开透明。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0553" y="1665487"/>
            <a:ext cx="1332550" cy="1216660"/>
            <a:chOff x="8362094" y="3523424"/>
            <a:chExt cx="1904313" cy="1742696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1822184" cy="1742696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sz="3500" ker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2094" y="3801070"/>
              <a:ext cx="1904313" cy="1188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Helvetica Light"/>
                </a:rPr>
                <a:t>R</a:t>
              </a:r>
              <a:endParaRPr lang="en-US" sz="48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Helvetica Ligh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23390" y="1859280"/>
            <a:ext cx="6674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限制</a:t>
            </a: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/</a:t>
            </a: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强制机制</a:t>
            </a:r>
            <a:endParaRPr lang="zh-CN" altLang="en-US" sz="2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Light"/>
            </a:endParaRPr>
          </a:p>
          <a:p>
            <a:pPr algn="l"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rPr>
              <a:t>Restriction/enforcement mechanism</a:t>
            </a:r>
            <a:endParaRPr lang="zh-CN" altLang="en-US" sz="24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83105" y="3803650"/>
            <a:ext cx="136258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平台设有限制以及强制机制。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首先，最后一笔善款的金额将受到限制，捐款后所有捐款的累计金额不能超过项目所需金额。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914400" algn="l" defTabSz="1524000" fontAlgn="auto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其次，学校必须定期向平台汇报善款使用情况，由平台各个用户予以监督，被举报消极汇报者平台将不会对此学校再次开放。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9"/>
          <p:cNvSpPr/>
          <p:nvPr/>
        </p:nvSpPr>
        <p:spPr bwMode="auto">
          <a:xfrm>
            <a:off x="12682148" y="6028599"/>
            <a:ext cx="199285" cy="2947"/>
          </a:xfrm>
          <a:custGeom>
            <a:avLst/>
            <a:gdLst>
              <a:gd name="T0" fmla="*/ 0 w 68"/>
              <a:gd name="T1" fmla="*/ 0 h 1588"/>
              <a:gd name="T2" fmla="*/ 68 w 68"/>
              <a:gd name="T3" fmla="*/ 0 h 1588"/>
              <a:gd name="T4" fmla="*/ 0 w 68"/>
              <a:gd name="T5" fmla="*/ 0 h 1588"/>
              <a:gd name="T6" fmla="*/ 0 w 68"/>
              <a:gd name="T7" fmla="*/ 0 h 1588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1588"/>
              <a:gd name="T14" fmla="*/ 68 w 68"/>
              <a:gd name="T15" fmla="*/ 1588 h 1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158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69143" tIns="84572" rIns="169143" bIns="84572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en-US" sz="3500" kern="0">
              <a:solidFill>
                <a:schemeClr val="bg1">
                  <a:lumMod val="8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11" name="Oval 108"/>
          <p:cNvSpPr/>
          <p:nvPr/>
        </p:nvSpPr>
        <p:spPr>
          <a:xfrm>
            <a:off x="5052610" y="5322083"/>
            <a:ext cx="911437" cy="89028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00" kern="0">
                <a:solidFill>
                  <a:schemeClr val="bg1">
                    <a:lumMod val="85000"/>
                  </a:schemeClr>
                </a:solidFill>
                <a:latin typeface="FontAwesome" pitchFamily="2" charset="0"/>
                <a:ea typeface="+mn-ea"/>
                <a:sym typeface="Helvetica Light"/>
              </a:rPr>
              <a:t>3</a:t>
            </a:r>
            <a:endParaRPr lang="en-US" altLang="zh-CN" sz="3500" kern="0">
              <a:solidFill>
                <a:schemeClr val="bg1">
                  <a:lumMod val="85000"/>
                </a:schemeClr>
              </a:solidFill>
              <a:latin typeface="FontAwesome" pitchFamily="2" charset="0"/>
              <a:ea typeface="+mn-ea"/>
              <a:sym typeface="Helvetica Light"/>
            </a:endParaRPr>
          </a:p>
        </p:txBody>
      </p:sp>
      <p:sp>
        <p:nvSpPr>
          <p:cNvPr id="28" name="Oval 48"/>
          <p:cNvSpPr/>
          <p:nvPr/>
        </p:nvSpPr>
        <p:spPr>
          <a:xfrm>
            <a:off x="5905434" y="3007929"/>
            <a:ext cx="908505" cy="8902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43" tIns="84572" rIns="169143" bIns="169143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00" kern="0">
                <a:solidFill>
                  <a:schemeClr val="bg1">
                    <a:lumMod val="85000"/>
                  </a:schemeClr>
                </a:solidFill>
                <a:latin typeface="FontAwesome" pitchFamily="2" charset="0"/>
                <a:sym typeface="Helvetica Light"/>
              </a:rPr>
              <a:t>1</a:t>
            </a:r>
            <a:endParaRPr lang="en-US" altLang="zh-CN" sz="3500" kern="0">
              <a:solidFill>
                <a:schemeClr val="bg1">
                  <a:lumMod val="85000"/>
                </a:schemeClr>
              </a:solidFill>
              <a:latin typeface="FontAwesome" pitchFamily="2" charset="0"/>
              <a:sym typeface="Helvetica Light"/>
            </a:endParaRPr>
          </a:p>
        </p:txBody>
      </p:sp>
      <p:sp>
        <p:nvSpPr>
          <p:cNvPr id="29" name="Oval 50"/>
          <p:cNvSpPr/>
          <p:nvPr/>
        </p:nvSpPr>
        <p:spPr>
          <a:xfrm>
            <a:off x="10430375" y="3090472"/>
            <a:ext cx="911435" cy="8902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43" tIns="84572" rIns="169143" bIns="84572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00" kern="0">
                <a:solidFill>
                  <a:schemeClr val="bg1">
                    <a:lumMod val="85000"/>
                  </a:schemeClr>
                </a:solidFill>
                <a:latin typeface="FontAwesome" pitchFamily="2" charset="0"/>
                <a:sym typeface="Helvetica Light"/>
              </a:rPr>
              <a:t>2</a:t>
            </a:r>
            <a:endParaRPr lang="en-US" altLang="zh-CN" sz="3500" kern="0">
              <a:solidFill>
                <a:schemeClr val="bg1">
                  <a:lumMod val="85000"/>
                </a:schemeClr>
              </a:solidFill>
              <a:latin typeface="FontAwesome" pitchFamily="2" charset="0"/>
              <a:sym typeface="Helvetica Light"/>
            </a:endParaRPr>
          </a:p>
        </p:txBody>
      </p:sp>
      <p:grpSp>
        <p:nvGrpSpPr>
          <p:cNvPr id="38" name="Group 62"/>
          <p:cNvGrpSpPr/>
          <p:nvPr/>
        </p:nvGrpSpPr>
        <p:grpSpPr bwMode="auto">
          <a:xfrm>
            <a:off x="6154539" y="3514979"/>
            <a:ext cx="4724228" cy="3891318"/>
            <a:chOff x="4719638" y="-687388"/>
            <a:chExt cx="3173413" cy="2597151"/>
          </a:xfrm>
        </p:grpSpPr>
        <p:sp>
          <p:nvSpPr>
            <p:cNvPr id="39" name="Freeform 6"/>
            <p:cNvSpPr/>
            <p:nvPr/>
          </p:nvSpPr>
          <p:spPr bwMode="auto">
            <a:xfrm>
              <a:off x="5682293" y="-687388"/>
              <a:ext cx="1631984" cy="812593"/>
            </a:xfrm>
            <a:custGeom>
              <a:avLst/>
              <a:gdLst/>
              <a:ahLst/>
              <a:cxnLst>
                <a:cxn ang="0">
                  <a:pos x="718" y="90"/>
                </a:cxn>
                <a:cxn ang="0">
                  <a:pos x="1531" y="333"/>
                </a:cxn>
                <a:cxn ang="0">
                  <a:pos x="1529" y="421"/>
                </a:cxn>
                <a:cxn ang="0">
                  <a:pos x="1228" y="762"/>
                </a:cxn>
                <a:cxn ang="0">
                  <a:pos x="941" y="750"/>
                </a:cxn>
                <a:cxn ang="0">
                  <a:pos x="715" y="532"/>
                </a:cxn>
                <a:cxn ang="0">
                  <a:pos x="439" y="533"/>
                </a:cxn>
                <a:cxn ang="0">
                  <a:pos x="0" y="164"/>
                </a:cxn>
                <a:cxn ang="0">
                  <a:pos x="166" y="66"/>
                </a:cxn>
                <a:cxn ang="0">
                  <a:pos x="660" y="66"/>
                </a:cxn>
                <a:cxn ang="0">
                  <a:pos x="715" y="89"/>
                </a:cxn>
                <a:cxn ang="0">
                  <a:pos x="718" y="90"/>
                </a:cxn>
              </a:cxnLst>
              <a:rect l="0" t="0" r="r" b="b"/>
              <a:pathLst>
                <a:path w="1531" h="762">
                  <a:moveTo>
                    <a:pt x="718" y="90"/>
                  </a:moveTo>
                  <a:cubicBezTo>
                    <a:pt x="1081" y="5"/>
                    <a:pt x="1352" y="86"/>
                    <a:pt x="1531" y="333"/>
                  </a:cubicBezTo>
                  <a:cubicBezTo>
                    <a:pt x="1531" y="383"/>
                    <a:pt x="1530" y="412"/>
                    <a:pt x="1529" y="421"/>
                  </a:cubicBezTo>
                  <a:cubicBezTo>
                    <a:pt x="1506" y="570"/>
                    <a:pt x="1406" y="684"/>
                    <a:pt x="1228" y="762"/>
                  </a:cubicBezTo>
                  <a:cubicBezTo>
                    <a:pt x="1130" y="733"/>
                    <a:pt x="1035" y="729"/>
                    <a:pt x="941" y="750"/>
                  </a:cubicBezTo>
                  <a:cubicBezTo>
                    <a:pt x="905" y="633"/>
                    <a:pt x="830" y="560"/>
                    <a:pt x="715" y="532"/>
                  </a:cubicBezTo>
                  <a:cubicBezTo>
                    <a:pt x="640" y="513"/>
                    <a:pt x="548" y="514"/>
                    <a:pt x="439" y="533"/>
                  </a:cubicBezTo>
                  <a:cubicBezTo>
                    <a:pt x="368" y="379"/>
                    <a:pt x="222" y="256"/>
                    <a:pt x="0" y="164"/>
                  </a:cubicBezTo>
                  <a:cubicBezTo>
                    <a:pt x="54" y="123"/>
                    <a:pt x="110" y="90"/>
                    <a:pt x="166" y="66"/>
                  </a:cubicBezTo>
                  <a:cubicBezTo>
                    <a:pt x="321" y="0"/>
                    <a:pt x="485" y="0"/>
                    <a:pt x="660" y="66"/>
                  </a:cubicBezTo>
                  <a:cubicBezTo>
                    <a:pt x="678" y="73"/>
                    <a:pt x="697" y="80"/>
                    <a:pt x="715" y="89"/>
                  </a:cubicBezTo>
                  <a:cubicBezTo>
                    <a:pt x="716" y="89"/>
                    <a:pt x="717" y="89"/>
                    <a:pt x="718" y="9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/>
            <a:lstStyle/>
            <a:p>
              <a:pPr algn="ctr" defTabSz="19081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0" name="Freeform 7"/>
            <p:cNvSpPr/>
            <p:nvPr/>
          </p:nvSpPr>
          <p:spPr bwMode="auto">
            <a:xfrm>
              <a:off x="4746625" y="-455613"/>
              <a:ext cx="1841500" cy="1084263"/>
            </a:xfrm>
            <a:custGeom>
              <a:avLst/>
              <a:gdLst>
                <a:gd name="T0" fmla="*/ 1690 w 1727"/>
                <a:gd name="T1" fmla="*/ 555 h 1016"/>
                <a:gd name="T2" fmla="*/ 1690 w 1727"/>
                <a:gd name="T3" fmla="*/ 825 h 1016"/>
                <a:gd name="T4" fmla="*/ 1627 w 1727"/>
                <a:gd name="T5" fmla="*/ 894 h 1016"/>
                <a:gd name="T6" fmla="*/ 1593 w 1727"/>
                <a:gd name="T7" fmla="*/ 918 h 1016"/>
                <a:gd name="T8" fmla="*/ 1400 w 1727"/>
                <a:gd name="T9" fmla="*/ 981 h 1016"/>
                <a:gd name="T10" fmla="*/ 1252 w 1727"/>
                <a:gd name="T11" fmla="*/ 974 h 1016"/>
                <a:gd name="T12" fmla="*/ 1245 w 1727"/>
                <a:gd name="T13" fmla="*/ 973 h 1016"/>
                <a:gd name="T14" fmla="*/ 968 w 1727"/>
                <a:gd name="T15" fmla="*/ 1016 h 1016"/>
                <a:gd name="T16" fmla="*/ 769 w 1727"/>
                <a:gd name="T17" fmla="*/ 874 h 1016"/>
                <a:gd name="T18" fmla="*/ 0 w 1727"/>
                <a:gd name="T19" fmla="*/ 784 h 1016"/>
                <a:gd name="T20" fmla="*/ 223 w 1727"/>
                <a:gd name="T21" fmla="*/ 471 h 1016"/>
                <a:gd name="T22" fmla="*/ 684 w 1727"/>
                <a:gd name="T23" fmla="*/ 6 h 1016"/>
                <a:gd name="T24" fmla="*/ 667 w 1727"/>
                <a:gd name="T25" fmla="*/ 0 h 1016"/>
                <a:gd name="T26" fmla="*/ 684 w 1727"/>
                <a:gd name="T27" fmla="*/ 6 h 1016"/>
                <a:gd name="T28" fmla="*/ 684 w 1727"/>
                <a:gd name="T29" fmla="*/ 6 h 1016"/>
                <a:gd name="T30" fmla="*/ 1218 w 1727"/>
                <a:gd name="T31" fmla="*/ 409 h 1016"/>
                <a:gd name="T32" fmla="*/ 1247 w 1727"/>
                <a:gd name="T33" fmla="*/ 443 h 1016"/>
                <a:gd name="T34" fmla="*/ 1291 w 1727"/>
                <a:gd name="T35" fmla="*/ 449 h 1016"/>
                <a:gd name="T36" fmla="*/ 1593 w 1727"/>
                <a:gd name="T37" fmla="*/ 457 h 1016"/>
                <a:gd name="T38" fmla="*/ 1690 w 1727"/>
                <a:gd name="T39" fmla="*/ 555 h 10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27"/>
                <a:gd name="T61" fmla="*/ 0 h 1016"/>
                <a:gd name="T62" fmla="*/ 1727 w 1727"/>
                <a:gd name="T63" fmla="*/ 1016 h 10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27" h="1016">
                  <a:moveTo>
                    <a:pt x="1690" y="555"/>
                  </a:moveTo>
                  <a:cubicBezTo>
                    <a:pt x="1727" y="647"/>
                    <a:pt x="1727" y="737"/>
                    <a:pt x="1690" y="825"/>
                  </a:cubicBezTo>
                  <a:cubicBezTo>
                    <a:pt x="1674" y="850"/>
                    <a:pt x="1653" y="873"/>
                    <a:pt x="1627" y="894"/>
                  </a:cubicBezTo>
                  <a:cubicBezTo>
                    <a:pt x="1616" y="903"/>
                    <a:pt x="1605" y="911"/>
                    <a:pt x="1593" y="918"/>
                  </a:cubicBezTo>
                  <a:cubicBezTo>
                    <a:pt x="1537" y="954"/>
                    <a:pt x="1473" y="975"/>
                    <a:pt x="1400" y="981"/>
                  </a:cubicBezTo>
                  <a:cubicBezTo>
                    <a:pt x="1354" y="985"/>
                    <a:pt x="1305" y="982"/>
                    <a:pt x="1252" y="974"/>
                  </a:cubicBezTo>
                  <a:cubicBezTo>
                    <a:pt x="1249" y="974"/>
                    <a:pt x="1247" y="974"/>
                    <a:pt x="1245" y="973"/>
                  </a:cubicBezTo>
                  <a:cubicBezTo>
                    <a:pt x="1145" y="970"/>
                    <a:pt x="1053" y="984"/>
                    <a:pt x="968" y="1016"/>
                  </a:cubicBezTo>
                  <a:cubicBezTo>
                    <a:pt x="901" y="960"/>
                    <a:pt x="835" y="913"/>
                    <a:pt x="769" y="874"/>
                  </a:cubicBezTo>
                  <a:cubicBezTo>
                    <a:pt x="507" y="717"/>
                    <a:pt x="250" y="687"/>
                    <a:pt x="0" y="784"/>
                  </a:cubicBezTo>
                  <a:cubicBezTo>
                    <a:pt x="35" y="673"/>
                    <a:pt x="109" y="569"/>
                    <a:pt x="223" y="471"/>
                  </a:cubicBezTo>
                  <a:cubicBezTo>
                    <a:pt x="293" y="238"/>
                    <a:pt x="446" y="83"/>
                    <a:pt x="684" y="6"/>
                  </a:cubicBezTo>
                  <a:cubicBezTo>
                    <a:pt x="679" y="4"/>
                    <a:pt x="673" y="2"/>
                    <a:pt x="667" y="0"/>
                  </a:cubicBezTo>
                  <a:cubicBezTo>
                    <a:pt x="673" y="2"/>
                    <a:pt x="678" y="4"/>
                    <a:pt x="684" y="6"/>
                  </a:cubicBezTo>
                  <a:cubicBezTo>
                    <a:pt x="684" y="6"/>
                    <a:pt x="684" y="6"/>
                    <a:pt x="684" y="6"/>
                  </a:cubicBezTo>
                  <a:cubicBezTo>
                    <a:pt x="983" y="121"/>
                    <a:pt x="1161" y="255"/>
                    <a:pt x="1218" y="409"/>
                  </a:cubicBezTo>
                  <a:cubicBezTo>
                    <a:pt x="1223" y="424"/>
                    <a:pt x="1233" y="435"/>
                    <a:pt x="1247" y="443"/>
                  </a:cubicBezTo>
                  <a:cubicBezTo>
                    <a:pt x="1261" y="450"/>
                    <a:pt x="1276" y="453"/>
                    <a:pt x="1291" y="449"/>
                  </a:cubicBezTo>
                  <a:cubicBezTo>
                    <a:pt x="1422" y="420"/>
                    <a:pt x="1522" y="423"/>
                    <a:pt x="1593" y="457"/>
                  </a:cubicBezTo>
                  <a:cubicBezTo>
                    <a:pt x="1636" y="478"/>
                    <a:pt x="1668" y="511"/>
                    <a:pt x="1690" y="5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1" name="Freeform 8"/>
            <p:cNvSpPr/>
            <p:nvPr/>
          </p:nvSpPr>
          <p:spPr bwMode="auto">
            <a:xfrm>
              <a:off x="7138988" y="-185738"/>
              <a:ext cx="754063" cy="960438"/>
            </a:xfrm>
            <a:custGeom>
              <a:avLst/>
              <a:gdLst>
                <a:gd name="T0" fmla="*/ 284 w 707"/>
                <a:gd name="T1" fmla="*/ 0 h 900"/>
                <a:gd name="T2" fmla="*/ 593 w 707"/>
                <a:gd name="T3" fmla="*/ 900 h 900"/>
                <a:gd name="T4" fmla="*/ 292 w 707"/>
                <a:gd name="T5" fmla="*/ 797 h 900"/>
                <a:gd name="T6" fmla="*/ 0 w 707"/>
                <a:gd name="T7" fmla="*/ 364 h 900"/>
                <a:gd name="T8" fmla="*/ 284 w 707"/>
                <a:gd name="T9" fmla="*/ 0 h 9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7"/>
                <a:gd name="T16" fmla="*/ 0 h 900"/>
                <a:gd name="T17" fmla="*/ 707 w 707"/>
                <a:gd name="T18" fmla="*/ 900 h 9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7" h="900">
                  <a:moveTo>
                    <a:pt x="284" y="0"/>
                  </a:moveTo>
                  <a:cubicBezTo>
                    <a:pt x="604" y="216"/>
                    <a:pt x="707" y="517"/>
                    <a:pt x="593" y="900"/>
                  </a:cubicBezTo>
                  <a:cubicBezTo>
                    <a:pt x="496" y="834"/>
                    <a:pt x="396" y="800"/>
                    <a:pt x="292" y="797"/>
                  </a:cubicBezTo>
                  <a:cubicBezTo>
                    <a:pt x="279" y="629"/>
                    <a:pt x="181" y="485"/>
                    <a:pt x="0" y="364"/>
                  </a:cubicBezTo>
                  <a:cubicBezTo>
                    <a:pt x="161" y="274"/>
                    <a:pt x="255" y="153"/>
                    <a:pt x="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5600700" y="225425"/>
              <a:ext cx="2147888" cy="1684338"/>
            </a:xfrm>
            <a:custGeom>
              <a:avLst/>
              <a:gdLst>
                <a:gd name="T0" fmla="*/ 1678 w 2013"/>
                <a:gd name="T1" fmla="*/ 541 h 1578"/>
                <a:gd name="T2" fmla="*/ 2005 w 2013"/>
                <a:gd name="T3" fmla="*/ 648 h 1578"/>
                <a:gd name="T4" fmla="*/ 2006 w 2013"/>
                <a:gd name="T5" fmla="*/ 648 h 1578"/>
                <a:gd name="T6" fmla="*/ 2009 w 2013"/>
                <a:gd name="T7" fmla="*/ 651 h 1578"/>
                <a:gd name="T8" fmla="*/ 1428 w 2013"/>
                <a:gd name="T9" fmla="*/ 1227 h 1578"/>
                <a:gd name="T10" fmla="*/ 1520 w 2013"/>
                <a:gd name="T11" fmla="*/ 1543 h 1578"/>
                <a:gd name="T12" fmla="*/ 1520 w 2013"/>
                <a:gd name="T13" fmla="*/ 1578 h 1578"/>
                <a:gd name="T14" fmla="*/ 963 w 2013"/>
                <a:gd name="T15" fmla="*/ 1056 h 1578"/>
                <a:gd name="T16" fmla="*/ 634 w 2013"/>
                <a:gd name="T17" fmla="*/ 1030 h 1578"/>
                <a:gd name="T18" fmla="*/ 599 w 2013"/>
                <a:gd name="T19" fmla="*/ 1055 h 1578"/>
                <a:gd name="T20" fmla="*/ 0 w 2013"/>
                <a:gd name="T21" fmla="*/ 898 h 1578"/>
                <a:gd name="T22" fmla="*/ 2 w 2013"/>
                <a:gd name="T23" fmla="*/ 877 h 1578"/>
                <a:gd name="T24" fmla="*/ 5 w 2013"/>
                <a:gd name="T25" fmla="*/ 834 h 1578"/>
                <a:gd name="T26" fmla="*/ 108 w 2013"/>
                <a:gd name="T27" fmla="*/ 548 h 1578"/>
                <a:gd name="T28" fmla="*/ 179 w 2013"/>
                <a:gd name="T29" fmla="*/ 510 h 1578"/>
                <a:gd name="T30" fmla="*/ 181 w 2013"/>
                <a:gd name="T31" fmla="*/ 509 h 1578"/>
                <a:gd name="T32" fmla="*/ 181 w 2013"/>
                <a:gd name="T33" fmla="*/ 509 h 1578"/>
                <a:gd name="T34" fmla="*/ 183 w 2013"/>
                <a:gd name="T35" fmla="*/ 508 h 1578"/>
                <a:gd name="T36" fmla="*/ 435 w 2013"/>
                <a:gd name="T37" fmla="*/ 462 h 1578"/>
                <a:gd name="T38" fmla="*/ 599 w 2013"/>
                <a:gd name="T39" fmla="*/ 471 h 1578"/>
                <a:gd name="T40" fmla="*/ 792 w 2013"/>
                <a:gd name="T41" fmla="*/ 425 h 1578"/>
                <a:gd name="T42" fmla="*/ 906 w 2013"/>
                <a:gd name="T43" fmla="*/ 355 h 1578"/>
                <a:gd name="T44" fmla="*/ 1047 w 2013"/>
                <a:gd name="T45" fmla="*/ 17 h 1578"/>
                <a:gd name="T46" fmla="*/ 1283 w 2013"/>
                <a:gd name="T47" fmla="*/ 32 h 1578"/>
                <a:gd name="T48" fmla="*/ 1609 w 2013"/>
                <a:gd name="T49" fmla="*/ 475 h 1578"/>
                <a:gd name="T50" fmla="*/ 1617 w 2013"/>
                <a:gd name="T51" fmla="*/ 510 h 1578"/>
                <a:gd name="T52" fmla="*/ 1643 w 2013"/>
                <a:gd name="T53" fmla="*/ 534 h 1578"/>
                <a:gd name="T54" fmla="*/ 1678 w 2013"/>
                <a:gd name="T55" fmla="*/ 541 h 157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13"/>
                <a:gd name="T85" fmla="*/ 0 h 1578"/>
                <a:gd name="T86" fmla="*/ 2013 w 2013"/>
                <a:gd name="T87" fmla="*/ 1578 h 157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13" h="1578">
                  <a:moveTo>
                    <a:pt x="1678" y="541"/>
                  </a:moveTo>
                  <a:cubicBezTo>
                    <a:pt x="1772" y="532"/>
                    <a:pt x="1881" y="568"/>
                    <a:pt x="2005" y="648"/>
                  </a:cubicBezTo>
                  <a:cubicBezTo>
                    <a:pt x="2000" y="645"/>
                    <a:pt x="2000" y="645"/>
                    <a:pt x="2006" y="648"/>
                  </a:cubicBezTo>
                  <a:cubicBezTo>
                    <a:pt x="2012" y="651"/>
                    <a:pt x="2013" y="652"/>
                    <a:pt x="2009" y="651"/>
                  </a:cubicBezTo>
                  <a:cubicBezTo>
                    <a:pt x="1987" y="975"/>
                    <a:pt x="1793" y="1167"/>
                    <a:pt x="1428" y="1227"/>
                  </a:cubicBezTo>
                  <a:cubicBezTo>
                    <a:pt x="1389" y="1326"/>
                    <a:pt x="1420" y="1432"/>
                    <a:pt x="1520" y="1543"/>
                  </a:cubicBezTo>
                  <a:cubicBezTo>
                    <a:pt x="1520" y="1578"/>
                    <a:pt x="1520" y="1578"/>
                    <a:pt x="1520" y="1578"/>
                  </a:cubicBezTo>
                  <a:cubicBezTo>
                    <a:pt x="1203" y="1534"/>
                    <a:pt x="1017" y="1360"/>
                    <a:pt x="963" y="1056"/>
                  </a:cubicBezTo>
                  <a:cubicBezTo>
                    <a:pt x="844" y="1099"/>
                    <a:pt x="734" y="1090"/>
                    <a:pt x="634" y="1030"/>
                  </a:cubicBezTo>
                  <a:cubicBezTo>
                    <a:pt x="623" y="1039"/>
                    <a:pt x="611" y="1047"/>
                    <a:pt x="599" y="1055"/>
                  </a:cubicBezTo>
                  <a:cubicBezTo>
                    <a:pt x="415" y="1175"/>
                    <a:pt x="215" y="1123"/>
                    <a:pt x="0" y="898"/>
                  </a:cubicBezTo>
                  <a:cubicBezTo>
                    <a:pt x="1" y="890"/>
                    <a:pt x="1" y="883"/>
                    <a:pt x="2" y="877"/>
                  </a:cubicBezTo>
                  <a:cubicBezTo>
                    <a:pt x="4" y="850"/>
                    <a:pt x="5" y="835"/>
                    <a:pt x="5" y="834"/>
                  </a:cubicBezTo>
                  <a:cubicBezTo>
                    <a:pt x="8" y="704"/>
                    <a:pt x="42" y="608"/>
                    <a:pt x="108" y="548"/>
                  </a:cubicBezTo>
                  <a:cubicBezTo>
                    <a:pt x="131" y="533"/>
                    <a:pt x="155" y="520"/>
                    <a:pt x="179" y="510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3" y="508"/>
                    <a:pt x="183" y="508"/>
                    <a:pt x="183" y="508"/>
                  </a:cubicBezTo>
                  <a:cubicBezTo>
                    <a:pt x="259" y="474"/>
                    <a:pt x="343" y="459"/>
                    <a:pt x="435" y="462"/>
                  </a:cubicBezTo>
                  <a:cubicBezTo>
                    <a:pt x="493" y="471"/>
                    <a:pt x="548" y="474"/>
                    <a:pt x="599" y="471"/>
                  </a:cubicBezTo>
                  <a:cubicBezTo>
                    <a:pt x="670" y="467"/>
                    <a:pt x="734" y="452"/>
                    <a:pt x="792" y="425"/>
                  </a:cubicBezTo>
                  <a:cubicBezTo>
                    <a:pt x="833" y="407"/>
                    <a:pt x="871" y="384"/>
                    <a:pt x="906" y="355"/>
                  </a:cubicBezTo>
                  <a:cubicBezTo>
                    <a:pt x="1020" y="262"/>
                    <a:pt x="1067" y="149"/>
                    <a:pt x="1047" y="17"/>
                  </a:cubicBezTo>
                  <a:cubicBezTo>
                    <a:pt x="1124" y="0"/>
                    <a:pt x="1203" y="5"/>
                    <a:pt x="1283" y="32"/>
                  </a:cubicBezTo>
                  <a:cubicBezTo>
                    <a:pt x="1503" y="150"/>
                    <a:pt x="1611" y="298"/>
                    <a:pt x="1609" y="475"/>
                  </a:cubicBezTo>
                  <a:cubicBezTo>
                    <a:pt x="1608" y="488"/>
                    <a:pt x="1611" y="499"/>
                    <a:pt x="1617" y="510"/>
                  </a:cubicBezTo>
                  <a:cubicBezTo>
                    <a:pt x="1624" y="520"/>
                    <a:pt x="1632" y="528"/>
                    <a:pt x="1643" y="534"/>
                  </a:cubicBezTo>
                  <a:cubicBezTo>
                    <a:pt x="1654" y="540"/>
                    <a:pt x="1666" y="542"/>
                    <a:pt x="1678" y="541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2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4719638" y="446088"/>
              <a:ext cx="925513" cy="677863"/>
            </a:xfrm>
            <a:custGeom>
              <a:avLst/>
              <a:gdLst>
                <a:gd name="T0" fmla="*/ 861 w 867"/>
                <a:gd name="T1" fmla="*/ 238 h 635"/>
                <a:gd name="T2" fmla="*/ 855 w 867"/>
                <a:gd name="T3" fmla="*/ 242 h 635"/>
                <a:gd name="T4" fmla="*/ 703 w 867"/>
                <a:gd name="T5" fmla="*/ 625 h 635"/>
                <a:gd name="T6" fmla="*/ 703 w 867"/>
                <a:gd name="T7" fmla="*/ 631 h 635"/>
                <a:gd name="T8" fmla="*/ 424 w 867"/>
                <a:gd name="T9" fmla="*/ 604 h 635"/>
                <a:gd name="T10" fmla="*/ 21 w 867"/>
                <a:gd name="T11" fmla="*/ 245 h 635"/>
                <a:gd name="T12" fmla="*/ 0 w 867"/>
                <a:gd name="T13" fmla="*/ 89 h 635"/>
                <a:gd name="T14" fmla="*/ 32 w 867"/>
                <a:gd name="T15" fmla="*/ 74 h 635"/>
                <a:gd name="T16" fmla="*/ 453 w 867"/>
                <a:gd name="T17" fmla="*/ 30 h 635"/>
                <a:gd name="T18" fmla="*/ 867 w 867"/>
                <a:gd name="T19" fmla="*/ 234 h 635"/>
                <a:gd name="T20" fmla="*/ 861 w 867"/>
                <a:gd name="T21" fmla="*/ 238 h 6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7"/>
                <a:gd name="T34" fmla="*/ 0 h 635"/>
                <a:gd name="T35" fmla="*/ 867 w 867"/>
                <a:gd name="T36" fmla="*/ 635 h 63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7" h="635">
                  <a:moveTo>
                    <a:pt x="861" y="238"/>
                  </a:moveTo>
                  <a:cubicBezTo>
                    <a:pt x="859" y="239"/>
                    <a:pt x="857" y="241"/>
                    <a:pt x="855" y="242"/>
                  </a:cubicBezTo>
                  <a:cubicBezTo>
                    <a:pt x="758" y="321"/>
                    <a:pt x="707" y="448"/>
                    <a:pt x="703" y="625"/>
                  </a:cubicBezTo>
                  <a:cubicBezTo>
                    <a:pt x="703" y="627"/>
                    <a:pt x="703" y="629"/>
                    <a:pt x="703" y="631"/>
                  </a:cubicBezTo>
                  <a:cubicBezTo>
                    <a:pt x="600" y="635"/>
                    <a:pt x="507" y="626"/>
                    <a:pt x="424" y="604"/>
                  </a:cubicBezTo>
                  <a:cubicBezTo>
                    <a:pt x="234" y="554"/>
                    <a:pt x="100" y="434"/>
                    <a:pt x="21" y="245"/>
                  </a:cubicBezTo>
                  <a:cubicBezTo>
                    <a:pt x="7" y="192"/>
                    <a:pt x="0" y="139"/>
                    <a:pt x="0" y="89"/>
                  </a:cubicBezTo>
                  <a:cubicBezTo>
                    <a:pt x="17" y="81"/>
                    <a:pt x="28" y="76"/>
                    <a:pt x="32" y="74"/>
                  </a:cubicBezTo>
                  <a:cubicBezTo>
                    <a:pt x="170" y="15"/>
                    <a:pt x="310" y="0"/>
                    <a:pt x="453" y="30"/>
                  </a:cubicBezTo>
                  <a:cubicBezTo>
                    <a:pt x="589" y="58"/>
                    <a:pt x="727" y="126"/>
                    <a:pt x="867" y="234"/>
                  </a:cubicBezTo>
                  <a:cubicBezTo>
                    <a:pt x="865" y="235"/>
                    <a:pt x="863" y="237"/>
                    <a:pt x="861" y="23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2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47" name="Group 56"/>
          <p:cNvGrpSpPr/>
          <p:nvPr/>
        </p:nvGrpSpPr>
        <p:grpSpPr bwMode="auto">
          <a:xfrm>
            <a:off x="616223" y="5170625"/>
            <a:ext cx="4128280" cy="1230132"/>
            <a:chOff x="523279" y="2043891"/>
            <a:chExt cx="2236476" cy="663894"/>
          </a:xfrm>
        </p:grpSpPr>
        <p:sp>
          <p:nvSpPr>
            <p:cNvPr id="48" name="TextBox 47"/>
            <p:cNvSpPr txBox="1"/>
            <p:nvPr/>
          </p:nvSpPr>
          <p:spPr>
            <a:xfrm>
              <a:off x="788244" y="2043891"/>
              <a:ext cx="1971511" cy="18266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19081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资质审核</a:t>
              </a:r>
              <a:r>
                <a:rPr lang="en-US" altLang="zh-CN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——</a:t>
              </a: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严格的准入机制</a:t>
              </a:r>
              <a:endParaRPr lang="zh-CN" altLang="en-US" sz="22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3279" y="2259527"/>
              <a:ext cx="2236476" cy="4482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1691005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引入资格审查机制，通过多节点投票的方式 ，判定资金需求的真实性和必要性，有效的方法骗捐、滥用等道德风险。</a:t>
              </a:r>
              <a:endParaRPr lang="en-US" altLang="zh-CN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64" name="Group 59"/>
          <p:cNvGrpSpPr/>
          <p:nvPr/>
        </p:nvGrpSpPr>
        <p:grpSpPr bwMode="auto">
          <a:xfrm>
            <a:off x="11790425" y="2893085"/>
            <a:ext cx="4248800" cy="1744587"/>
            <a:chOff x="5424838" y="1329747"/>
            <a:chExt cx="2301767" cy="941543"/>
          </a:xfrm>
        </p:grpSpPr>
        <p:sp>
          <p:nvSpPr>
            <p:cNvPr id="65" name="TextBox 64"/>
            <p:cNvSpPr txBox="1"/>
            <p:nvPr/>
          </p:nvSpPr>
          <p:spPr>
            <a:xfrm>
              <a:off x="5442303" y="1329747"/>
              <a:ext cx="1819804" cy="18266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19081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资金透明</a:t>
              </a:r>
              <a:r>
                <a:rPr lang="en-US" altLang="zh-CN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——</a:t>
              </a: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捐款记录上链</a:t>
              </a:r>
              <a:endParaRPr lang="zh-CN" altLang="en-US" sz="22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424838" y="1523849"/>
              <a:ext cx="2301767" cy="7474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1691005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区块链技术应用到捐赠场景后，平台可以将每一笔收支都记录在链上并向所有人公开，保证每一笔资金可查，防止诸如诈捐事件的发生，并监督资金的去向，降低慈善机构的运行成本。</a:t>
              </a:r>
              <a:endParaRPr lang="en-US" altLang="zh-CN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67" name="Group 62"/>
          <p:cNvGrpSpPr/>
          <p:nvPr/>
        </p:nvGrpSpPr>
        <p:grpSpPr bwMode="auto">
          <a:xfrm>
            <a:off x="616222" y="2788662"/>
            <a:ext cx="5086608" cy="1470041"/>
            <a:chOff x="119326" y="1329747"/>
            <a:chExt cx="2755643" cy="791010"/>
          </a:xfrm>
        </p:grpSpPr>
        <p:sp>
          <p:nvSpPr>
            <p:cNvPr id="68" name="TextBox 67"/>
            <p:cNvSpPr txBox="1"/>
            <p:nvPr/>
          </p:nvSpPr>
          <p:spPr>
            <a:xfrm>
              <a:off x="1055167" y="1329747"/>
              <a:ext cx="1819802" cy="18211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19081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项目精准</a:t>
              </a:r>
              <a:r>
                <a:rPr lang="en-US" altLang="zh-CN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——</a:t>
              </a:r>
              <a:r>
                <a:rPr lang="zh-CN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专项学校资助</a:t>
              </a:r>
              <a:endParaRPr lang="zh-CN" altLang="en-US" sz="22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9326" y="1524858"/>
              <a:ext cx="2755643" cy="5958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1691005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萤火链是专项资助学校的平台，由贫困地区资金匮乏的学校在萤火链上发起募集资金申请，捐款人通过</a:t>
              </a:r>
              <a:r>
                <a:rPr lang="en-US" altLang="zh-CN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平台</a:t>
              </a: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献出自己的爱心，所筹善款全部用于学校教育事业的建设。</a:t>
              </a:r>
              <a:endParaRPr lang="en-US" altLang="zh-CN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创意亮点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val 50"/>
          <p:cNvSpPr/>
          <p:nvPr/>
        </p:nvSpPr>
        <p:spPr>
          <a:xfrm>
            <a:off x="10663420" y="6028617"/>
            <a:ext cx="911435" cy="8902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43" tIns="84572" rIns="169143" bIns="84572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500" kern="0">
                <a:solidFill>
                  <a:schemeClr val="bg1">
                    <a:lumMod val="85000"/>
                  </a:schemeClr>
                </a:solidFill>
                <a:latin typeface="FontAwesome" pitchFamily="2" charset="0"/>
                <a:sym typeface="Helvetica Light"/>
              </a:rPr>
              <a:t>2</a:t>
            </a:r>
            <a:endParaRPr lang="en-US" altLang="zh-CN" sz="3500" kern="0">
              <a:solidFill>
                <a:schemeClr val="bg1">
                  <a:lumMod val="85000"/>
                </a:schemeClr>
              </a:solidFill>
              <a:latin typeface="FontAwesome" pitchFamily="2" charset="0"/>
              <a:sym typeface="Helvetica Light"/>
            </a:endParaRPr>
          </a:p>
        </p:txBody>
      </p:sp>
      <p:grpSp>
        <p:nvGrpSpPr>
          <p:cNvPr id="3" name="Group 59"/>
          <p:cNvGrpSpPr/>
          <p:nvPr/>
        </p:nvGrpSpPr>
        <p:grpSpPr bwMode="auto">
          <a:xfrm>
            <a:off x="11822175" y="6031890"/>
            <a:ext cx="4248800" cy="1467093"/>
            <a:chOff x="5424838" y="1329747"/>
            <a:chExt cx="2301767" cy="791781"/>
          </a:xfrm>
        </p:grpSpPr>
        <p:sp>
          <p:nvSpPr>
            <p:cNvPr id="4" name="TextBox 64"/>
            <p:cNvSpPr txBox="1"/>
            <p:nvPr/>
          </p:nvSpPr>
          <p:spPr>
            <a:xfrm>
              <a:off x="5442303" y="1329747"/>
              <a:ext cx="2274926" cy="18266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190817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" altLang="en-US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技术支持</a:t>
              </a:r>
              <a:r>
                <a:rPr lang="en-US" altLang="zh-CN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——</a:t>
              </a:r>
              <a:r>
                <a:rPr lang="" altLang="zh-CN" sz="2200" b="1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合理利用区块链特性</a:t>
              </a:r>
              <a:endParaRPr lang="" altLang="zh-CN" sz="2200" b="1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5" name="TextBox 65"/>
            <p:cNvSpPr txBox="1"/>
            <p:nvPr/>
          </p:nvSpPr>
          <p:spPr>
            <a:xfrm>
              <a:off x="5424838" y="1523849"/>
              <a:ext cx="2301767" cy="59767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1691005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区块链具有防篡改可追溯的特点，平台充分利用了区块链的这一特性，将其与慈善事业现状结合，既发挥了区块链优势又解决了慈善行业现存问题。</a:t>
              </a:r>
              <a:endParaRPr lang="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8" grpId="0" bldLvl="0" animBg="1"/>
      <p:bldP spid="29" grpId="0" bldLvl="0" animBg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987206" y="2646344"/>
            <a:ext cx="4619625" cy="2294891"/>
            <a:chOff x="16411869" y="3291177"/>
            <a:chExt cx="6601786" cy="3287111"/>
          </a:xfrm>
        </p:grpSpPr>
        <p:sp>
          <p:nvSpPr>
            <p:cNvPr id="425" name="Shape 425"/>
            <p:cNvSpPr/>
            <p:nvPr/>
          </p:nvSpPr>
          <p:spPr>
            <a:xfrm>
              <a:off x="17030309" y="3291177"/>
              <a:ext cx="5538314" cy="48479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sz="2200" b="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信息公示</a:t>
              </a:r>
              <a:endParaRPr lang="zh-CN" sz="2200" b="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7045277" y="3933319"/>
              <a:ext cx="5968378" cy="26449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defTabSz="452755" fontAlgn="auto">
                <a:spcBef>
                  <a:spcPts val="1190"/>
                </a:spcBef>
                <a:spcAft>
                  <a:spcPts val="0"/>
                </a:spcAft>
                <a:defRPr sz="1800"/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募集资金通道开启后，个人用户可以开始捐款，捐款进入受捐方达到拟募集资金数额或者募集资金期限（30天）满，捐款自动结束，同时学校也可以提前终止捐款，平台也将实时公示捐款的流水信息。</a:t>
              </a:r>
              <a:endPara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6411869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998001" y="6423176"/>
            <a:ext cx="4609464" cy="1986915"/>
            <a:chOff x="16411869" y="10118041"/>
            <a:chExt cx="6587266" cy="2845977"/>
          </a:xfrm>
        </p:grpSpPr>
        <p:sp>
          <p:nvSpPr>
            <p:cNvPr id="434" name="Shape 434"/>
            <p:cNvSpPr/>
            <p:nvPr/>
          </p:nvSpPr>
          <p:spPr>
            <a:xfrm>
              <a:off x="17030309" y="10118041"/>
              <a:ext cx="5538314" cy="484789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sz="2200" b="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资金募集</a:t>
              </a:r>
              <a:endParaRPr lang="zh-CN" sz="2200" b="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7045277" y="10760182"/>
              <a:ext cx="5953858" cy="220383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defTabSz="452755" fontAlgn="auto">
                <a:spcBef>
                  <a:spcPts val="1190"/>
                </a:spcBef>
                <a:spcAft>
                  <a:spcPts val="0"/>
                </a:spcAft>
                <a:defRPr sz="1800"/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30天满、金额筹满或学校提前终止项目后，学校将公开资金的使用明细，并提供相关票据证明。学校必须定期向平台汇报善款使用情况，消极汇报者该平台将不会对此学校再次开放。</a:t>
              </a:r>
              <a:endPara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16411869" y="10134055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07175" y="1862307"/>
            <a:ext cx="4273394" cy="1371815"/>
            <a:chOff x="1541816" y="3210495"/>
            <a:chExt cx="6106996" cy="1964934"/>
          </a:xfrm>
        </p:grpSpPr>
        <p:sp>
          <p:nvSpPr>
            <p:cNvPr id="437" name="Shape 437"/>
            <p:cNvSpPr/>
            <p:nvPr/>
          </p:nvSpPr>
          <p:spPr>
            <a:xfrm>
              <a:off x="7267811" y="3307191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541816" y="3210495"/>
              <a:ext cx="5538314" cy="48479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sz="2200" b="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应用概述</a:t>
              </a:r>
              <a:endParaRPr lang="zh-CN" sz="22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3351" y="3852945"/>
              <a:ext cx="5509032" cy="1322484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r" defTabSz="452755" fontAlgn="auto">
                <a:spcBef>
                  <a:spcPts val="1190"/>
                </a:spcBef>
                <a:spcAft>
                  <a:spcPts val="0"/>
                </a:spcAft>
                <a:defRPr sz="1800"/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萤火网是针对于学校的慈善捐助平台，用户捐赠即表明认可所筹资金所用于的学校改造和建设。</a:t>
              </a:r>
              <a:endPara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73650" y="4203670"/>
            <a:ext cx="4273394" cy="1987132"/>
            <a:chOff x="1541816" y="5543659"/>
            <a:chExt cx="6106996" cy="2846290"/>
          </a:xfrm>
        </p:grpSpPr>
        <p:sp>
          <p:nvSpPr>
            <p:cNvPr id="438" name="Shape 438"/>
            <p:cNvSpPr/>
            <p:nvPr/>
          </p:nvSpPr>
          <p:spPr>
            <a:xfrm>
              <a:off x="7267811" y="5640356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541816" y="5543659"/>
              <a:ext cx="5538314" cy="48479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200" b="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发起求助</a:t>
              </a:r>
              <a:endParaRPr lang="zh-CN" altLang="en-US" sz="2200" b="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3351" y="6186111"/>
              <a:ext cx="5509032" cy="2203838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/>
            <a:p>
              <a:pPr algn="r" defTabSz="452755" fontAlgn="auto">
                <a:spcBef>
                  <a:spcPts val="1190"/>
                </a:spcBef>
                <a:spcAft>
                  <a:spcPts val="0"/>
                </a:spcAft>
                <a:defRPr sz="1800"/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学校用户募集资金之前必须先注册，并经过资质的审核，审核期为一周。审核期过，募集资金的通道将会开放，平台将对每个项目提供一个专用账户，用于募集资金。</a:t>
              </a:r>
              <a:endPara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64275" y="6871812"/>
            <a:ext cx="4587084" cy="2266950"/>
            <a:chOff x="1093530" y="7826443"/>
            <a:chExt cx="6555282" cy="3247091"/>
          </a:xfrm>
        </p:grpSpPr>
        <p:sp>
          <p:nvSpPr>
            <p:cNvPr id="439" name="Shape 439"/>
            <p:cNvSpPr/>
            <p:nvPr/>
          </p:nvSpPr>
          <p:spPr>
            <a:xfrm>
              <a:off x="7267811" y="7923140"/>
              <a:ext cx="381001" cy="38100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541816" y="7826443"/>
              <a:ext cx="5538314" cy="48479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sz="2200" b="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资质审核</a:t>
              </a:r>
              <a:endParaRPr lang="zh-CN" sz="2200" b="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093530" y="8428565"/>
              <a:ext cx="5999231" cy="26449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algn="r" defTabSz="452755" fontAlgn="auto">
                <a:spcBef>
                  <a:spcPts val="1190"/>
                </a:spcBef>
                <a:spcAft>
                  <a:spcPts val="0"/>
                </a:spcAft>
                <a:defRPr sz="1800"/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首先，系统初期需要N个账户作为背书节点，该节点为各地的教育部门、民政部门、财政部门、律师事务所等相关具有公信力的机构。同时，系统随机选取拥有M个人用户节点进行对学校的求捐信息进行审核。</a:t>
              </a:r>
              <a:endPara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708660" y="2385903"/>
            <a:ext cx="5565045" cy="5414525"/>
            <a:chOff x="8106167" y="3417472"/>
            <a:chExt cx="7952862" cy="7755553"/>
          </a:xfrm>
        </p:grpSpPr>
        <p:sp>
          <p:nvSpPr>
            <p:cNvPr id="39" name="Shape 405"/>
            <p:cNvSpPr/>
            <p:nvPr/>
          </p:nvSpPr>
          <p:spPr>
            <a:xfrm>
              <a:off x="8478901" y="3439397"/>
              <a:ext cx="3617487" cy="3234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51" extrusionOk="0">
                  <a:moveTo>
                    <a:pt x="28" y="15669"/>
                  </a:moveTo>
                  <a:cubicBezTo>
                    <a:pt x="-241" y="18269"/>
                    <a:pt x="1430" y="20620"/>
                    <a:pt x="3761" y="20920"/>
                  </a:cubicBezTo>
                  <a:cubicBezTo>
                    <a:pt x="5982" y="21206"/>
                    <a:pt x="7998" y="19526"/>
                    <a:pt x="8417" y="17118"/>
                  </a:cubicBezTo>
                  <a:lnTo>
                    <a:pt x="8417" y="17119"/>
                  </a:lnTo>
                  <a:cubicBezTo>
                    <a:pt x="8879" y="14483"/>
                    <a:pt x="10094" y="13046"/>
                    <a:pt x="13567" y="13801"/>
                  </a:cubicBezTo>
                  <a:lnTo>
                    <a:pt x="13566" y="13799"/>
                  </a:lnTo>
                  <a:cubicBezTo>
                    <a:pt x="13724" y="13833"/>
                    <a:pt x="13883" y="13863"/>
                    <a:pt x="14046" y="13884"/>
                  </a:cubicBezTo>
                  <a:cubicBezTo>
                    <a:pt x="17471" y="14325"/>
                    <a:pt x="20568" y="11585"/>
                    <a:pt x="20964" y="7764"/>
                  </a:cubicBezTo>
                  <a:cubicBezTo>
                    <a:pt x="21359" y="3943"/>
                    <a:pt x="18903" y="488"/>
                    <a:pt x="15478" y="47"/>
                  </a:cubicBezTo>
                  <a:cubicBezTo>
                    <a:pt x="12052" y="-394"/>
                    <a:pt x="8955" y="2346"/>
                    <a:pt x="8560" y="6167"/>
                  </a:cubicBezTo>
                  <a:cubicBezTo>
                    <a:pt x="8542" y="6335"/>
                    <a:pt x="8532" y="6502"/>
                    <a:pt x="8526" y="6668"/>
                  </a:cubicBezTo>
                  <a:lnTo>
                    <a:pt x="8524" y="6666"/>
                  </a:lnTo>
                  <a:cubicBezTo>
                    <a:pt x="8372" y="10610"/>
                    <a:pt x="6836" y="11593"/>
                    <a:pt x="4431" y="11478"/>
                  </a:cubicBezTo>
                  <a:lnTo>
                    <a:pt x="4431" y="11479"/>
                  </a:lnTo>
                  <a:cubicBezTo>
                    <a:pt x="2224" y="11371"/>
                    <a:pt x="285" y="13183"/>
                    <a:pt x="28" y="15669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0" name="Shape 406"/>
            <p:cNvSpPr/>
            <p:nvPr/>
          </p:nvSpPr>
          <p:spPr>
            <a:xfrm>
              <a:off x="10342569" y="3417472"/>
              <a:ext cx="4112389" cy="215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19665" extrusionOk="0">
                  <a:moveTo>
                    <a:pt x="1073" y="5102"/>
                  </a:moveTo>
                  <a:cubicBezTo>
                    <a:pt x="-362" y="7721"/>
                    <a:pt x="-357" y="11957"/>
                    <a:pt x="1085" y="14564"/>
                  </a:cubicBezTo>
                  <a:cubicBezTo>
                    <a:pt x="2459" y="17048"/>
                    <a:pt x="4640" y="17154"/>
                    <a:pt x="6085" y="14893"/>
                  </a:cubicBezTo>
                  <a:lnTo>
                    <a:pt x="6084" y="14895"/>
                  </a:lnTo>
                  <a:cubicBezTo>
                    <a:pt x="7668" y="12423"/>
                    <a:pt x="9187" y="12017"/>
                    <a:pt x="11187" y="16243"/>
                  </a:cubicBezTo>
                  <a:lnTo>
                    <a:pt x="11188" y="16239"/>
                  </a:lnTo>
                  <a:cubicBezTo>
                    <a:pt x="11279" y="16431"/>
                    <a:pt x="11373" y="16620"/>
                    <a:pt x="11473" y="16801"/>
                  </a:cubicBezTo>
                  <a:cubicBezTo>
                    <a:pt x="13592" y="20633"/>
                    <a:pt x="17020" y="20618"/>
                    <a:pt x="19129" y="16769"/>
                  </a:cubicBezTo>
                  <a:cubicBezTo>
                    <a:pt x="21238" y="12920"/>
                    <a:pt x="21230" y="6695"/>
                    <a:pt x="19111" y="2864"/>
                  </a:cubicBezTo>
                  <a:cubicBezTo>
                    <a:pt x="16992" y="-967"/>
                    <a:pt x="13565" y="-953"/>
                    <a:pt x="11456" y="2896"/>
                  </a:cubicBezTo>
                  <a:cubicBezTo>
                    <a:pt x="11363" y="3066"/>
                    <a:pt x="11275" y="3241"/>
                    <a:pt x="11191" y="3419"/>
                  </a:cubicBezTo>
                  <a:lnTo>
                    <a:pt x="11191" y="3415"/>
                  </a:lnTo>
                  <a:cubicBezTo>
                    <a:pt x="9188" y="7638"/>
                    <a:pt x="7669" y="7229"/>
                    <a:pt x="6088" y="4754"/>
                  </a:cubicBezTo>
                  <a:lnTo>
                    <a:pt x="6088" y="4756"/>
                  </a:lnTo>
                  <a:cubicBezTo>
                    <a:pt x="4638" y="2482"/>
                    <a:pt x="2445" y="2598"/>
                    <a:pt x="1073" y="510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1" name="Shape 407"/>
            <p:cNvSpPr/>
            <p:nvPr/>
          </p:nvSpPr>
          <p:spPr>
            <a:xfrm>
              <a:off x="12622821" y="3790205"/>
              <a:ext cx="3436208" cy="343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4585" y="1"/>
                  </a:moveTo>
                  <a:cubicBezTo>
                    <a:pt x="2047" y="6"/>
                    <a:pt x="-6" y="2068"/>
                    <a:pt x="0" y="4605"/>
                  </a:cubicBezTo>
                  <a:cubicBezTo>
                    <a:pt x="5" y="7022"/>
                    <a:pt x="1878" y="8997"/>
                    <a:pt x="4251" y="9173"/>
                  </a:cubicBezTo>
                  <a:lnTo>
                    <a:pt x="4249" y="9174"/>
                  </a:lnTo>
                  <a:cubicBezTo>
                    <a:pt x="6847" y="9370"/>
                    <a:pt x="8385" y="10512"/>
                    <a:pt x="8097" y="14328"/>
                  </a:cubicBezTo>
                  <a:lnTo>
                    <a:pt x="8099" y="14326"/>
                  </a:lnTo>
                  <a:cubicBezTo>
                    <a:pt x="8086" y="14500"/>
                    <a:pt x="8077" y="14674"/>
                    <a:pt x="8078" y="14851"/>
                  </a:cubicBezTo>
                  <a:cubicBezTo>
                    <a:pt x="8086" y="18580"/>
                    <a:pt x="11117" y="21595"/>
                    <a:pt x="14847" y="21586"/>
                  </a:cubicBezTo>
                  <a:cubicBezTo>
                    <a:pt x="18577" y="21578"/>
                    <a:pt x="21594" y="18549"/>
                    <a:pt x="21585" y="14820"/>
                  </a:cubicBezTo>
                  <a:cubicBezTo>
                    <a:pt x="21577" y="11092"/>
                    <a:pt x="18546" y="8076"/>
                    <a:pt x="14816" y="8085"/>
                  </a:cubicBezTo>
                  <a:cubicBezTo>
                    <a:pt x="14651" y="8085"/>
                    <a:pt x="14490" y="8094"/>
                    <a:pt x="14328" y="8106"/>
                  </a:cubicBezTo>
                  <a:lnTo>
                    <a:pt x="14330" y="8104"/>
                  </a:lnTo>
                  <a:cubicBezTo>
                    <a:pt x="10512" y="8387"/>
                    <a:pt x="9371" y="6849"/>
                    <a:pt x="9178" y="4253"/>
                  </a:cubicBezTo>
                  <a:lnTo>
                    <a:pt x="9177" y="4254"/>
                  </a:lnTo>
                  <a:cubicBezTo>
                    <a:pt x="9002" y="1872"/>
                    <a:pt x="7012" y="-5"/>
                    <a:pt x="4585" y="1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2" name="Shape 408"/>
            <p:cNvSpPr/>
            <p:nvPr/>
          </p:nvSpPr>
          <p:spPr>
            <a:xfrm>
              <a:off x="13872576" y="5434618"/>
              <a:ext cx="2150323" cy="411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0705" extrusionOk="0">
                  <a:moveTo>
                    <a:pt x="14563" y="1073"/>
                  </a:moveTo>
                  <a:cubicBezTo>
                    <a:pt x="11944" y="-362"/>
                    <a:pt x="7708" y="-357"/>
                    <a:pt x="5101" y="1085"/>
                  </a:cubicBezTo>
                  <a:cubicBezTo>
                    <a:pt x="2617" y="2459"/>
                    <a:pt x="2511" y="4640"/>
                    <a:pt x="4772" y="6085"/>
                  </a:cubicBezTo>
                  <a:lnTo>
                    <a:pt x="4770" y="6084"/>
                  </a:lnTo>
                  <a:cubicBezTo>
                    <a:pt x="7242" y="7668"/>
                    <a:pt x="7648" y="9187"/>
                    <a:pt x="3422" y="11187"/>
                  </a:cubicBezTo>
                  <a:lnTo>
                    <a:pt x="3426" y="11187"/>
                  </a:lnTo>
                  <a:cubicBezTo>
                    <a:pt x="3234" y="11279"/>
                    <a:pt x="3045" y="11373"/>
                    <a:pt x="2864" y="11473"/>
                  </a:cubicBezTo>
                  <a:cubicBezTo>
                    <a:pt x="-968" y="13592"/>
                    <a:pt x="-953" y="17020"/>
                    <a:pt x="2896" y="19129"/>
                  </a:cubicBezTo>
                  <a:cubicBezTo>
                    <a:pt x="6745" y="21238"/>
                    <a:pt x="12970" y="21230"/>
                    <a:pt x="16801" y="19111"/>
                  </a:cubicBezTo>
                  <a:cubicBezTo>
                    <a:pt x="20632" y="16992"/>
                    <a:pt x="20618" y="13565"/>
                    <a:pt x="16769" y="11456"/>
                  </a:cubicBezTo>
                  <a:cubicBezTo>
                    <a:pt x="16599" y="11363"/>
                    <a:pt x="16424" y="11275"/>
                    <a:pt x="16246" y="11191"/>
                  </a:cubicBezTo>
                  <a:lnTo>
                    <a:pt x="16250" y="11191"/>
                  </a:lnTo>
                  <a:cubicBezTo>
                    <a:pt x="12027" y="9188"/>
                    <a:pt x="12436" y="7669"/>
                    <a:pt x="14911" y="6088"/>
                  </a:cubicBezTo>
                  <a:lnTo>
                    <a:pt x="14909" y="6088"/>
                  </a:lnTo>
                  <a:cubicBezTo>
                    <a:pt x="17183" y="4638"/>
                    <a:pt x="17067" y="2445"/>
                    <a:pt x="14563" y="107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3" name="Shape 409"/>
            <p:cNvSpPr/>
            <p:nvPr/>
          </p:nvSpPr>
          <p:spPr>
            <a:xfrm>
              <a:off x="12228162" y="7736796"/>
              <a:ext cx="3437899" cy="343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21586" y="4584"/>
                  </a:moveTo>
                  <a:cubicBezTo>
                    <a:pt x="21581" y="2047"/>
                    <a:pt x="19519" y="-6"/>
                    <a:pt x="16982" y="0"/>
                  </a:cubicBezTo>
                  <a:cubicBezTo>
                    <a:pt x="14565" y="5"/>
                    <a:pt x="12590" y="1878"/>
                    <a:pt x="12414" y="4251"/>
                  </a:cubicBezTo>
                  <a:lnTo>
                    <a:pt x="12413" y="4249"/>
                  </a:lnTo>
                  <a:cubicBezTo>
                    <a:pt x="12217" y="6847"/>
                    <a:pt x="11075" y="8385"/>
                    <a:pt x="7259" y="8097"/>
                  </a:cubicBezTo>
                  <a:lnTo>
                    <a:pt x="7261" y="8099"/>
                  </a:lnTo>
                  <a:cubicBezTo>
                    <a:pt x="7087" y="8086"/>
                    <a:pt x="6912" y="8077"/>
                    <a:pt x="6736" y="8078"/>
                  </a:cubicBezTo>
                  <a:cubicBezTo>
                    <a:pt x="3007" y="8086"/>
                    <a:pt x="-8" y="11117"/>
                    <a:pt x="0" y="14847"/>
                  </a:cubicBezTo>
                  <a:cubicBezTo>
                    <a:pt x="9" y="18577"/>
                    <a:pt x="3038" y="21594"/>
                    <a:pt x="6767" y="21585"/>
                  </a:cubicBezTo>
                  <a:cubicBezTo>
                    <a:pt x="10495" y="21577"/>
                    <a:pt x="13510" y="18546"/>
                    <a:pt x="13502" y="14816"/>
                  </a:cubicBezTo>
                  <a:cubicBezTo>
                    <a:pt x="13502" y="14651"/>
                    <a:pt x="13493" y="14490"/>
                    <a:pt x="13482" y="14328"/>
                  </a:cubicBezTo>
                  <a:lnTo>
                    <a:pt x="13483" y="14330"/>
                  </a:lnTo>
                  <a:cubicBezTo>
                    <a:pt x="13199" y="10512"/>
                    <a:pt x="14738" y="9371"/>
                    <a:pt x="17334" y="9178"/>
                  </a:cubicBezTo>
                  <a:lnTo>
                    <a:pt x="17333" y="9177"/>
                  </a:lnTo>
                  <a:cubicBezTo>
                    <a:pt x="19715" y="9002"/>
                    <a:pt x="21592" y="7012"/>
                    <a:pt x="21586" y="458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4" name="Shape 410"/>
            <p:cNvSpPr/>
            <p:nvPr/>
          </p:nvSpPr>
          <p:spPr>
            <a:xfrm>
              <a:off x="9882134" y="9008475"/>
              <a:ext cx="4112389" cy="215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19665" extrusionOk="0">
                  <a:moveTo>
                    <a:pt x="19633" y="14563"/>
                  </a:moveTo>
                  <a:cubicBezTo>
                    <a:pt x="21068" y="11944"/>
                    <a:pt x="21063" y="7708"/>
                    <a:pt x="19621" y="5101"/>
                  </a:cubicBezTo>
                  <a:cubicBezTo>
                    <a:pt x="18247" y="2617"/>
                    <a:pt x="16066" y="2511"/>
                    <a:pt x="14621" y="4772"/>
                  </a:cubicBezTo>
                  <a:lnTo>
                    <a:pt x="14622" y="4770"/>
                  </a:lnTo>
                  <a:cubicBezTo>
                    <a:pt x="13038" y="7242"/>
                    <a:pt x="11519" y="7648"/>
                    <a:pt x="9519" y="3422"/>
                  </a:cubicBezTo>
                  <a:lnTo>
                    <a:pt x="9518" y="3426"/>
                  </a:lnTo>
                  <a:cubicBezTo>
                    <a:pt x="9427" y="3234"/>
                    <a:pt x="9333" y="3045"/>
                    <a:pt x="9233" y="2863"/>
                  </a:cubicBezTo>
                  <a:cubicBezTo>
                    <a:pt x="7114" y="-968"/>
                    <a:pt x="3686" y="-953"/>
                    <a:pt x="1577" y="2896"/>
                  </a:cubicBezTo>
                  <a:cubicBezTo>
                    <a:pt x="-532" y="6745"/>
                    <a:pt x="-524" y="12970"/>
                    <a:pt x="1595" y="16801"/>
                  </a:cubicBezTo>
                  <a:cubicBezTo>
                    <a:pt x="3714" y="20632"/>
                    <a:pt x="7141" y="20617"/>
                    <a:pt x="9250" y="16769"/>
                  </a:cubicBezTo>
                  <a:cubicBezTo>
                    <a:pt x="9343" y="16599"/>
                    <a:pt x="9431" y="16424"/>
                    <a:pt x="9515" y="16246"/>
                  </a:cubicBezTo>
                  <a:lnTo>
                    <a:pt x="9515" y="16250"/>
                  </a:lnTo>
                  <a:cubicBezTo>
                    <a:pt x="11518" y="12027"/>
                    <a:pt x="13037" y="12436"/>
                    <a:pt x="14618" y="14911"/>
                  </a:cubicBezTo>
                  <a:lnTo>
                    <a:pt x="14618" y="14909"/>
                  </a:lnTo>
                  <a:cubicBezTo>
                    <a:pt x="16068" y="17183"/>
                    <a:pt x="18261" y="17067"/>
                    <a:pt x="19633" y="145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5" name="Shape 411"/>
            <p:cNvSpPr/>
            <p:nvPr/>
          </p:nvSpPr>
          <p:spPr>
            <a:xfrm>
              <a:off x="8259646" y="7298286"/>
              <a:ext cx="3436208" cy="3437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6" extrusionOk="0">
                  <a:moveTo>
                    <a:pt x="17001" y="21585"/>
                  </a:moveTo>
                  <a:cubicBezTo>
                    <a:pt x="19538" y="21579"/>
                    <a:pt x="21591" y="19518"/>
                    <a:pt x="21585" y="16981"/>
                  </a:cubicBezTo>
                  <a:cubicBezTo>
                    <a:pt x="21580" y="14564"/>
                    <a:pt x="19707" y="12589"/>
                    <a:pt x="17334" y="12413"/>
                  </a:cubicBezTo>
                  <a:lnTo>
                    <a:pt x="17336" y="12412"/>
                  </a:lnTo>
                  <a:cubicBezTo>
                    <a:pt x="14738" y="12216"/>
                    <a:pt x="13200" y="11074"/>
                    <a:pt x="13488" y="7258"/>
                  </a:cubicBezTo>
                  <a:lnTo>
                    <a:pt x="13486" y="7260"/>
                  </a:lnTo>
                  <a:cubicBezTo>
                    <a:pt x="13499" y="7086"/>
                    <a:pt x="13508" y="6912"/>
                    <a:pt x="13507" y="6735"/>
                  </a:cubicBezTo>
                  <a:cubicBezTo>
                    <a:pt x="13499" y="3006"/>
                    <a:pt x="10468" y="-9"/>
                    <a:pt x="6738" y="0"/>
                  </a:cubicBezTo>
                  <a:cubicBezTo>
                    <a:pt x="3008" y="8"/>
                    <a:pt x="-9" y="3037"/>
                    <a:pt x="0" y="6766"/>
                  </a:cubicBezTo>
                  <a:cubicBezTo>
                    <a:pt x="8" y="10494"/>
                    <a:pt x="3039" y="13509"/>
                    <a:pt x="6769" y="13501"/>
                  </a:cubicBezTo>
                  <a:cubicBezTo>
                    <a:pt x="6934" y="13500"/>
                    <a:pt x="7095" y="13492"/>
                    <a:pt x="7257" y="13480"/>
                  </a:cubicBezTo>
                  <a:lnTo>
                    <a:pt x="7255" y="13482"/>
                  </a:lnTo>
                  <a:cubicBezTo>
                    <a:pt x="11073" y="13198"/>
                    <a:pt x="12214" y="14736"/>
                    <a:pt x="12407" y="17333"/>
                  </a:cubicBezTo>
                  <a:lnTo>
                    <a:pt x="12408" y="17332"/>
                  </a:lnTo>
                  <a:cubicBezTo>
                    <a:pt x="12583" y="19714"/>
                    <a:pt x="14573" y="21591"/>
                    <a:pt x="17001" y="21585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6" name="Shape 412"/>
            <p:cNvSpPr/>
            <p:nvPr/>
          </p:nvSpPr>
          <p:spPr>
            <a:xfrm>
              <a:off x="8106167" y="4930332"/>
              <a:ext cx="2150363" cy="4107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8" h="20543" extrusionOk="0">
                  <a:moveTo>
                    <a:pt x="6733" y="19645"/>
                  </a:moveTo>
                  <a:cubicBezTo>
                    <a:pt x="9474" y="20971"/>
                    <a:pt x="13630" y="20810"/>
                    <a:pt x="16014" y="19285"/>
                  </a:cubicBezTo>
                  <a:cubicBezTo>
                    <a:pt x="18287" y="17832"/>
                    <a:pt x="18129" y="15666"/>
                    <a:pt x="15738" y="14318"/>
                  </a:cubicBezTo>
                  <a:lnTo>
                    <a:pt x="15740" y="14318"/>
                  </a:lnTo>
                  <a:cubicBezTo>
                    <a:pt x="13125" y="12839"/>
                    <a:pt x="12544" y="11349"/>
                    <a:pt x="16450" y="9211"/>
                  </a:cubicBezTo>
                  <a:lnTo>
                    <a:pt x="16446" y="9211"/>
                  </a:lnTo>
                  <a:cubicBezTo>
                    <a:pt x="16624" y="9113"/>
                    <a:pt x="16798" y="9013"/>
                    <a:pt x="16964" y="8907"/>
                  </a:cubicBezTo>
                  <a:cubicBezTo>
                    <a:pt x="20469" y="6666"/>
                    <a:pt x="20043" y="3269"/>
                    <a:pt x="16014" y="1320"/>
                  </a:cubicBezTo>
                  <a:cubicBezTo>
                    <a:pt x="11985" y="-629"/>
                    <a:pt x="5878" y="-393"/>
                    <a:pt x="2373" y="1848"/>
                  </a:cubicBezTo>
                  <a:cubicBezTo>
                    <a:pt x="-1131" y="4090"/>
                    <a:pt x="-706" y="7486"/>
                    <a:pt x="3323" y="9435"/>
                  </a:cubicBezTo>
                  <a:cubicBezTo>
                    <a:pt x="3501" y="9521"/>
                    <a:pt x="3683" y="9601"/>
                    <a:pt x="3868" y="9678"/>
                  </a:cubicBezTo>
                  <a:lnTo>
                    <a:pt x="3864" y="9678"/>
                  </a:lnTo>
                  <a:cubicBezTo>
                    <a:pt x="8247" y="11508"/>
                    <a:pt x="8028" y="13029"/>
                    <a:pt x="5789" y="14687"/>
                  </a:cubicBezTo>
                  <a:lnTo>
                    <a:pt x="5792" y="14687"/>
                  </a:lnTo>
                  <a:cubicBezTo>
                    <a:pt x="3734" y="16208"/>
                    <a:pt x="4111" y="18377"/>
                    <a:pt x="6733" y="19645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405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endParaRPr>
            </a:p>
          </p:txBody>
        </p:sp>
        <p:sp>
          <p:nvSpPr>
            <p:cNvPr id="47" name="Shape 413"/>
            <p:cNvSpPr/>
            <p:nvPr/>
          </p:nvSpPr>
          <p:spPr>
            <a:xfrm>
              <a:off x="13009481" y="4127348"/>
              <a:ext cx="733668" cy="721882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Shape 414"/>
            <p:cNvSpPr/>
            <p:nvPr/>
          </p:nvSpPr>
          <p:spPr>
            <a:xfrm>
              <a:off x="12848479" y="9722701"/>
              <a:ext cx="775759" cy="721881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Shape 415"/>
            <p:cNvSpPr/>
            <p:nvPr/>
          </p:nvSpPr>
          <p:spPr>
            <a:xfrm>
              <a:off x="14571014" y="8102526"/>
              <a:ext cx="733667" cy="721881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Shape 416"/>
            <p:cNvSpPr/>
            <p:nvPr/>
          </p:nvSpPr>
          <p:spPr>
            <a:xfrm>
              <a:off x="14582799" y="5827866"/>
              <a:ext cx="733668" cy="721882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Shape 417"/>
            <p:cNvSpPr/>
            <p:nvPr/>
          </p:nvSpPr>
          <p:spPr>
            <a:xfrm>
              <a:off x="8795994" y="5603461"/>
              <a:ext cx="817852" cy="721881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Shape 418"/>
            <p:cNvSpPr/>
            <p:nvPr/>
          </p:nvSpPr>
          <p:spPr>
            <a:xfrm>
              <a:off x="8931409" y="7929667"/>
              <a:ext cx="817851" cy="721882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Shape 419"/>
            <p:cNvSpPr/>
            <p:nvPr/>
          </p:nvSpPr>
          <p:spPr>
            <a:xfrm>
              <a:off x="10568300" y="9604842"/>
              <a:ext cx="775760" cy="721881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Shape 420"/>
            <p:cNvSpPr/>
            <p:nvPr/>
          </p:nvSpPr>
          <p:spPr>
            <a:xfrm>
              <a:off x="10943881" y="4083936"/>
              <a:ext cx="481114" cy="721882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/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产品原型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 descr="webwxgetmsg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1337945"/>
            <a:ext cx="10058400" cy="793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产品原型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 descr="/home/hht/Desktop/webwxgetmsgimg (1).jpegwebwxgetmsgimg 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81847" y="1337945"/>
            <a:ext cx="10057765" cy="7937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产品原型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 descr="/home/hht/Desktop/webwxgetmsgimg (2).jpegwebwxgetmsgimg (2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81847" y="1338262"/>
            <a:ext cx="10057764" cy="793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49" y="-2741844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9775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5" b="1" dirty="0">
              <a:solidFill>
                <a:schemeClr val="bg2"/>
              </a:solidFill>
              <a:latin typeface="+mj-ea"/>
            </a:endParaRPr>
          </a:p>
        </p:txBody>
      </p:sp>
      <p:grpSp>
        <p:nvGrpSpPr>
          <p:cNvPr id="406" name="Group 11"/>
          <p:cNvGrpSpPr/>
          <p:nvPr/>
        </p:nvGrpSpPr>
        <p:grpSpPr bwMode="auto">
          <a:xfrm flipH="1">
            <a:off x="6404317" y="2666004"/>
            <a:ext cx="758059" cy="758059"/>
            <a:chOff x="-1" y="0"/>
            <a:chExt cx="762300" cy="762299"/>
          </a:xfrm>
        </p:grpSpPr>
        <p:sp>
          <p:nvSpPr>
            <p:cNvPr id="407" name="AutoShape 12"/>
            <p:cNvSpPr/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08" name="AutoShape 13"/>
            <p:cNvSpPr/>
            <p:nvPr/>
          </p:nvSpPr>
          <p:spPr bwMode="auto">
            <a:xfrm>
              <a:off x="225618" y="223698"/>
              <a:ext cx="311063" cy="311063"/>
            </a:xfrm>
            <a:custGeom>
              <a:avLst/>
              <a:gdLst>
                <a:gd name="T0" fmla="*/ 155532 w 21600"/>
                <a:gd name="T1" fmla="*/ 155532 h 21600"/>
                <a:gd name="T2" fmla="*/ 155532 w 21600"/>
                <a:gd name="T3" fmla="*/ 155532 h 21600"/>
                <a:gd name="T4" fmla="*/ 155532 w 21600"/>
                <a:gd name="T5" fmla="*/ 155532 h 21600"/>
                <a:gd name="T6" fmla="*/ 155532 w 21600"/>
                <a:gd name="T7" fmla="*/ 155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600"/>
                    <a:pt x="14380" y="21600"/>
                  </a:cubicBezTo>
                  <a:cubicBezTo>
                    <a:pt x="13730" y="21600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grpSp>
        <p:nvGrpSpPr>
          <p:cNvPr id="409" name="Group 14"/>
          <p:cNvGrpSpPr/>
          <p:nvPr/>
        </p:nvGrpSpPr>
        <p:grpSpPr bwMode="auto">
          <a:xfrm flipH="1">
            <a:off x="8216560" y="2698389"/>
            <a:ext cx="759638" cy="758059"/>
            <a:chOff x="-1" y="0"/>
            <a:chExt cx="762300" cy="762299"/>
          </a:xfrm>
        </p:grpSpPr>
        <p:sp>
          <p:nvSpPr>
            <p:cNvPr id="410" name="AutoShape 15"/>
            <p:cNvSpPr/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11" name="AutoShape 16"/>
            <p:cNvSpPr/>
            <p:nvPr/>
          </p:nvSpPr>
          <p:spPr bwMode="auto">
            <a:xfrm>
              <a:off x="231821" y="209088"/>
              <a:ext cx="311064" cy="311063"/>
            </a:xfrm>
            <a:custGeom>
              <a:avLst/>
              <a:gdLst>
                <a:gd name="T0" fmla="*/ 155532 w 21600"/>
                <a:gd name="T1" fmla="*/ 155532 h 21600"/>
                <a:gd name="T2" fmla="*/ 155532 w 21600"/>
                <a:gd name="T3" fmla="*/ 155532 h 21600"/>
                <a:gd name="T4" fmla="*/ 155532 w 21600"/>
                <a:gd name="T5" fmla="*/ 155532 h 21600"/>
                <a:gd name="T6" fmla="*/ 155532 w 21600"/>
                <a:gd name="T7" fmla="*/ 155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grpSp>
        <p:nvGrpSpPr>
          <p:cNvPr id="412" name="Group 17"/>
          <p:cNvGrpSpPr/>
          <p:nvPr/>
        </p:nvGrpSpPr>
        <p:grpSpPr bwMode="auto">
          <a:xfrm flipH="1">
            <a:off x="10228507" y="2648224"/>
            <a:ext cx="758059" cy="758059"/>
            <a:chOff x="-1" y="0"/>
            <a:chExt cx="762300" cy="762299"/>
          </a:xfrm>
        </p:grpSpPr>
        <p:sp>
          <p:nvSpPr>
            <p:cNvPr id="413" name="AutoShape 18"/>
            <p:cNvSpPr/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14" name="AutoShape 19"/>
            <p:cNvSpPr/>
            <p:nvPr/>
          </p:nvSpPr>
          <p:spPr bwMode="auto">
            <a:xfrm>
              <a:off x="230975" y="248362"/>
              <a:ext cx="300348" cy="242471"/>
            </a:xfrm>
            <a:prstGeom prst="star6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sp>
        <p:nvSpPr>
          <p:cNvPr id="418" name="AutoShape 26"/>
          <p:cNvSpPr/>
          <p:nvPr/>
        </p:nvSpPr>
        <p:spPr bwMode="auto">
          <a:xfrm>
            <a:off x="5591505" y="1742796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0" dirty="0">
                <a:solidFill>
                  <a:srgbClr val="006BBC"/>
                </a:solidFill>
              </a:rPr>
              <a:t>Project Content</a:t>
            </a:r>
            <a:endParaRPr lang="es-ES" altLang="zh-CN" sz="1535" dirty="0">
              <a:solidFill>
                <a:srgbClr val="006BBC"/>
              </a:solidFill>
            </a:endParaRPr>
          </a:p>
        </p:txBody>
      </p:sp>
      <p:sp>
        <p:nvSpPr>
          <p:cNvPr id="421" name="文本框 420"/>
          <p:cNvSpPr txBox="1"/>
          <p:nvPr/>
        </p:nvSpPr>
        <p:spPr>
          <a:xfrm>
            <a:off x="10228340" y="3823539"/>
            <a:ext cx="784225" cy="20777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团队介绍</a:t>
            </a:r>
            <a:endParaRPr lang="zh-CN" altLang="en-US" sz="391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2" name="文本框 421"/>
          <p:cNvSpPr txBox="1"/>
          <p:nvPr/>
        </p:nvSpPr>
        <p:spPr>
          <a:xfrm>
            <a:off x="8216026" y="3688284"/>
            <a:ext cx="784225" cy="207772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项目介绍</a:t>
            </a:r>
            <a:endParaRPr lang="zh-CN" altLang="en-US" sz="391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4" name="文本框 423"/>
          <p:cNvSpPr txBox="1"/>
          <p:nvPr/>
        </p:nvSpPr>
        <p:spPr>
          <a:xfrm>
            <a:off x="6391672" y="3746069"/>
            <a:ext cx="784225" cy="25742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可行性分析</a:t>
            </a:r>
            <a:endParaRPr lang="zh-CN" altLang="en-US" sz="391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28" dur="18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30" dur="348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32" dur="24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34" dur="14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8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8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/>
      <p:bldP spid="418" grpId="0" bldLvl="0" animBg="1"/>
      <p:bldP spid="421" grpId="0"/>
      <p:bldP spid="422" grpId="0"/>
      <p:bldP spid="4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en-US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090" y="1223645"/>
            <a:ext cx="12207875" cy="800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666865" y="2710815"/>
            <a:ext cx="30759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可行性分析</a:t>
            </a:r>
            <a:endParaRPr lang="zh-CN" altLang="en-US" sz="4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3298762" y="6212422"/>
            <a:ext cx="4124999" cy="643861"/>
            <a:chOff x="325919" y="2175079"/>
            <a:chExt cx="2120949" cy="331054"/>
          </a:xfrm>
          <a:noFill/>
        </p:grpSpPr>
        <p:cxnSp>
          <p:nvCxnSpPr>
            <p:cNvPr id="4" name="直接连接符 3"/>
            <p:cNvCxnSpPr/>
            <p:nvPr>
              <p:custDataLst>
                <p:tags r:id="rId2"/>
              </p:custDataLst>
            </p:nvPr>
          </p:nvCxnSpPr>
          <p:spPr>
            <a:xfrm>
              <a:off x="592668" y="2506133"/>
              <a:ext cx="1634067" cy="0"/>
            </a:xfrm>
            <a:prstGeom prst="line">
              <a:avLst/>
            </a:prstGeom>
            <a:grpFill/>
            <a:ln w="12700" cap="flat" cmpd="sng" algn="ctr">
              <a:solidFill>
                <a:srgbClr val="3B9DBB"/>
              </a:solidFill>
              <a:prstDash val="solid"/>
              <a:miter lim="800000"/>
            </a:ln>
            <a:effectLst/>
          </p:spPr>
        </p:cxnSp>
        <p:cxnSp>
          <p:nvCxnSpPr>
            <p:cNvPr id="2" name="直接连接符 1"/>
            <p:cNvCxnSpPr/>
            <p:nvPr>
              <p:custDataLst>
                <p:tags r:id="rId3"/>
              </p:custDataLst>
            </p:nvPr>
          </p:nvCxnSpPr>
          <p:spPr>
            <a:xfrm flipV="1">
              <a:off x="2226735" y="2286000"/>
              <a:ext cx="220133" cy="220133"/>
            </a:xfrm>
            <a:prstGeom prst="line">
              <a:avLst/>
            </a:prstGeom>
            <a:grpFill/>
            <a:ln w="12700" cap="flat" cmpd="sng" algn="ctr">
              <a:solidFill>
                <a:srgbClr val="3B9DBB"/>
              </a:solidFill>
              <a:prstDash val="solid"/>
              <a:miter lim="800000"/>
              <a:tailEnd type="oval" w="med" len="med"/>
            </a:ln>
            <a:effectLst/>
          </p:spPr>
        </p:cxnSp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325919" y="2175079"/>
              <a:ext cx="1858098" cy="297113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p>
              <a:r>
                <a:rPr lang="zh-CN" altLang="en-US" sz="28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80604020202020204" pitchFamily="34" charset="0"/>
                  <a:hlinkClick r:id="rId5" action="ppaction://hlinksldjump"/>
                </a:rPr>
                <a:t>项目孵化可行性分析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8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6"/>
            </p:custDataLst>
          </p:nvPr>
        </p:nvGrpSpPr>
        <p:grpSpPr>
          <a:xfrm>
            <a:off x="9239275" y="6241632"/>
            <a:ext cx="3606203" cy="614651"/>
            <a:chOff x="592668" y="2190098"/>
            <a:chExt cx="1854200" cy="316035"/>
          </a:xfrm>
        </p:grpSpPr>
        <p:cxnSp>
          <p:nvCxnSpPr>
            <p:cNvPr id="21" name="直接连接符 20"/>
            <p:cNvCxnSpPr/>
            <p:nvPr>
              <p:custDataLst>
                <p:tags r:id="rId7"/>
              </p:custDataLst>
            </p:nvPr>
          </p:nvCxnSpPr>
          <p:spPr>
            <a:xfrm>
              <a:off x="592668" y="2506133"/>
              <a:ext cx="1634067" cy="0"/>
            </a:xfrm>
            <a:prstGeom prst="line">
              <a:avLst/>
            </a:prstGeom>
            <a:noFill/>
            <a:ln w="12700" cap="flat" cmpd="sng" algn="ctr">
              <a:solidFill>
                <a:srgbClr val="3B9DBB"/>
              </a:solidFill>
              <a:prstDash val="solid"/>
              <a:miter lim="800000"/>
            </a:ln>
            <a:effectLst/>
          </p:spPr>
        </p:cxnSp>
        <p:cxnSp>
          <p:nvCxnSpPr>
            <p:cNvPr id="22" name="直接连接符 21"/>
            <p:cNvCxnSpPr/>
            <p:nvPr>
              <p:custDataLst>
                <p:tags r:id="rId8"/>
              </p:custDataLst>
            </p:nvPr>
          </p:nvCxnSpPr>
          <p:spPr>
            <a:xfrm flipV="1">
              <a:off x="2226735" y="2286000"/>
              <a:ext cx="220133" cy="220133"/>
            </a:xfrm>
            <a:prstGeom prst="line">
              <a:avLst/>
            </a:prstGeom>
            <a:noFill/>
            <a:ln w="12700" cap="flat" cmpd="sng" algn="ctr">
              <a:solidFill>
                <a:srgbClr val="3B9DBB"/>
              </a:solidFill>
              <a:prstDash val="solid"/>
              <a:miter lim="800000"/>
              <a:tailEnd type="oval" w="med" len="med"/>
            </a:ln>
            <a:effectLst/>
          </p:spPr>
        </p:cxnSp>
        <p:sp>
          <p:nvSpPr>
            <p:cNvPr id="23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635262" y="2190098"/>
              <a:ext cx="1548877" cy="28220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r>
                <a:rPr lang="zh-CN" altLang="en-US" sz="280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80604020202020204" pitchFamily="34" charset="0"/>
                  <a:hlinkClick r:id="rId10" action="ppaction://hlinksldjump"/>
                </a:rPr>
                <a:t>社会公益性价值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8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16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7802" y="2893799"/>
            <a:ext cx="6782276" cy="6350915"/>
            <a:chOff x="1759851" y="4144963"/>
            <a:chExt cx="9692374" cy="9096801"/>
          </a:xfrm>
        </p:grpSpPr>
        <p:cxnSp>
          <p:nvCxnSpPr>
            <p:cNvPr id="47" name="Straight Connector 11"/>
            <p:cNvCxnSpPr/>
            <p:nvPr/>
          </p:nvCxnSpPr>
          <p:spPr>
            <a:xfrm flipH="1">
              <a:off x="9937750" y="7113588"/>
              <a:ext cx="151447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12"/>
            <p:cNvCxnSpPr/>
            <p:nvPr/>
          </p:nvCxnSpPr>
          <p:spPr>
            <a:xfrm flipH="1">
              <a:off x="8712200" y="500538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13"/>
            <p:cNvCxnSpPr/>
            <p:nvPr/>
          </p:nvCxnSpPr>
          <p:spPr>
            <a:xfrm flipH="1">
              <a:off x="8712200" y="7910513"/>
              <a:ext cx="274002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14"/>
            <p:cNvCxnSpPr/>
            <p:nvPr/>
          </p:nvCxnSpPr>
          <p:spPr>
            <a:xfrm flipH="1">
              <a:off x="8712200" y="1081563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15"/>
            <p:cNvCxnSpPr/>
            <p:nvPr/>
          </p:nvCxnSpPr>
          <p:spPr>
            <a:xfrm flipV="1">
              <a:off x="9937750" y="500538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16"/>
            <p:cNvCxnSpPr/>
            <p:nvPr/>
          </p:nvCxnSpPr>
          <p:spPr>
            <a:xfrm flipH="1">
              <a:off x="9937750" y="8729663"/>
              <a:ext cx="1514475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17"/>
            <p:cNvCxnSpPr/>
            <p:nvPr/>
          </p:nvCxnSpPr>
          <p:spPr>
            <a:xfrm flipV="1">
              <a:off x="9937750" y="870743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91"/>
            <p:cNvSpPr txBox="1">
              <a:spLocks noChangeArrowheads="1"/>
            </p:cNvSpPr>
            <p:nvPr/>
          </p:nvSpPr>
          <p:spPr bwMode="auto">
            <a:xfrm>
              <a:off x="1778000" y="4144963"/>
              <a:ext cx="4835525" cy="78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S" sz="2400" b="1" kern="0">
                  <a:solidFill>
                    <a:schemeClr val="bg1">
                      <a:lumMod val="85000"/>
                    </a:schemeClr>
                  </a:solidFill>
                  <a:latin typeface="Lato" charset="0"/>
                  <a:ea typeface="+mn-ea"/>
                  <a:cs typeface="Lato" charset="0"/>
                  <a:sym typeface="Lato" charset="0"/>
                </a:rPr>
                <a:t>不可篡改性</a:t>
              </a:r>
              <a:endParaRPr lang="en-US" altLang="zh-CN" sz="2200" kern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63" name="Rectangle 94"/>
            <p:cNvSpPr/>
            <p:nvPr/>
          </p:nvSpPr>
          <p:spPr>
            <a:xfrm>
              <a:off x="6888163" y="4335463"/>
              <a:ext cx="1571625" cy="1573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64" name="TextBox 96"/>
            <p:cNvSpPr txBox="1">
              <a:spLocks noChangeArrowheads="1"/>
            </p:cNvSpPr>
            <p:nvPr/>
          </p:nvSpPr>
          <p:spPr bwMode="auto">
            <a:xfrm>
              <a:off x="1759851" y="7256775"/>
              <a:ext cx="4835525" cy="78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S" sz="2400" b="1" kern="0">
                  <a:solidFill>
                    <a:schemeClr val="bg1">
                      <a:lumMod val="85000"/>
                    </a:schemeClr>
                  </a:solidFill>
                  <a:latin typeface="Lato" charset="0"/>
                  <a:ea typeface="+mn-ea"/>
                  <a:cs typeface="Lato" charset="0"/>
                  <a:sym typeface="Helvetica Light"/>
                </a:rPr>
                <a:t>智能合约</a:t>
              </a:r>
              <a:endParaRPr lang="zh-CN" altLang="en-US" sz="2200" kern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65" name="TextBox 98"/>
            <p:cNvSpPr txBox="1">
              <a:spLocks noChangeArrowheads="1"/>
            </p:cNvSpPr>
            <p:nvPr/>
          </p:nvSpPr>
          <p:spPr bwMode="auto">
            <a:xfrm>
              <a:off x="1778000" y="9898063"/>
              <a:ext cx="4835525" cy="78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S" sz="2400" b="1" kern="0">
                  <a:solidFill>
                    <a:schemeClr val="bg1">
                      <a:lumMod val="85000"/>
                    </a:schemeClr>
                  </a:solidFill>
                  <a:latin typeface="Lato" charset="0"/>
                  <a:ea typeface="+mn-ea"/>
                  <a:cs typeface="Lato" charset="0"/>
                  <a:sym typeface="Helvetica Light"/>
                </a:rPr>
                <a:t>试水项目</a:t>
              </a:r>
              <a:endParaRPr lang="zh-CN" altLang="en-US" sz="2200" kern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66" name="Rectangle 101"/>
            <p:cNvSpPr/>
            <p:nvPr/>
          </p:nvSpPr>
          <p:spPr>
            <a:xfrm>
              <a:off x="6889750" y="7177088"/>
              <a:ext cx="1570038" cy="15732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67" name="Rectangle 104"/>
            <p:cNvSpPr/>
            <p:nvPr/>
          </p:nvSpPr>
          <p:spPr>
            <a:xfrm>
              <a:off x="6888163" y="10129838"/>
              <a:ext cx="1571625" cy="15732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123" name="Freeform 221"/>
            <p:cNvSpPr>
              <a:spLocks noChangeArrowheads="1"/>
            </p:cNvSpPr>
            <p:nvPr/>
          </p:nvSpPr>
          <p:spPr bwMode="auto">
            <a:xfrm>
              <a:off x="7358063" y="4727575"/>
              <a:ext cx="585787" cy="719138"/>
            </a:xfrm>
            <a:custGeom>
              <a:avLst/>
              <a:gdLst>
                <a:gd name="T0" fmla="*/ 412806 w 501"/>
                <a:gd name="T1" fmla="*/ 0 h 619"/>
                <a:gd name="T2" fmla="*/ 412806 w 501"/>
                <a:gd name="T3" fmla="*/ 0 h 619"/>
                <a:gd name="T4" fmla="*/ 412806 w 501"/>
                <a:gd name="T5" fmla="*/ 0 h 619"/>
                <a:gd name="T6" fmla="*/ 361351 w 501"/>
                <a:gd name="T7" fmla="*/ 0 h 619"/>
                <a:gd name="T8" fmla="*/ 85368 w 501"/>
                <a:gd name="T9" fmla="*/ 0 h 619"/>
                <a:gd name="T10" fmla="*/ 0 w 501"/>
                <a:gd name="T11" fmla="*/ 85809 h 619"/>
                <a:gd name="T12" fmla="*/ 0 w 501"/>
                <a:gd name="T13" fmla="*/ 631970 h 619"/>
                <a:gd name="T14" fmla="*/ 85368 w 501"/>
                <a:gd name="T15" fmla="*/ 716619 h 619"/>
                <a:gd name="T16" fmla="*/ 499343 w 501"/>
                <a:gd name="T17" fmla="*/ 716619 h 619"/>
                <a:gd name="T18" fmla="*/ 584711 w 501"/>
                <a:gd name="T19" fmla="*/ 631970 h 619"/>
                <a:gd name="T20" fmla="*/ 584711 w 501"/>
                <a:gd name="T21" fmla="*/ 170458 h 619"/>
                <a:gd name="T22" fmla="*/ 412806 w 501"/>
                <a:gd name="T23" fmla="*/ 0 h 619"/>
                <a:gd name="T24" fmla="*/ 550797 w 501"/>
                <a:gd name="T25" fmla="*/ 631970 h 619"/>
                <a:gd name="T26" fmla="*/ 550797 w 501"/>
                <a:gd name="T27" fmla="*/ 631970 h 619"/>
                <a:gd name="T28" fmla="*/ 499343 w 501"/>
                <a:gd name="T29" fmla="*/ 682992 h 619"/>
                <a:gd name="T30" fmla="*/ 85368 w 501"/>
                <a:gd name="T31" fmla="*/ 682992 h 619"/>
                <a:gd name="T32" fmla="*/ 33913 w 501"/>
                <a:gd name="T33" fmla="*/ 631970 h 619"/>
                <a:gd name="T34" fmla="*/ 33913 w 501"/>
                <a:gd name="T35" fmla="*/ 85809 h 619"/>
                <a:gd name="T36" fmla="*/ 85368 w 501"/>
                <a:gd name="T37" fmla="*/ 33628 h 619"/>
                <a:gd name="T38" fmla="*/ 361351 w 501"/>
                <a:gd name="T39" fmla="*/ 33628 h 619"/>
                <a:gd name="T40" fmla="*/ 361351 w 501"/>
                <a:gd name="T41" fmla="*/ 136830 h 619"/>
                <a:gd name="T42" fmla="*/ 446719 w 501"/>
                <a:gd name="T43" fmla="*/ 222639 h 619"/>
                <a:gd name="T44" fmla="*/ 550797 w 501"/>
                <a:gd name="T45" fmla="*/ 222639 h 619"/>
                <a:gd name="T46" fmla="*/ 550797 w 501"/>
                <a:gd name="T47" fmla="*/ 631970 h 619"/>
                <a:gd name="T48" fmla="*/ 446719 w 501"/>
                <a:gd name="T49" fmla="*/ 170458 h 619"/>
                <a:gd name="T50" fmla="*/ 446719 w 501"/>
                <a:gd name="T51" fmla="*/ 170458 h 619"/>
                <a:gd name="T52" fmla="*/ 412806 w 501"/>
                <a:gd name="T53" fmla="*/ 136830 h 619"/>
                <a:gd name="T54" fmla="*/ 412806 w 501"/>
                <a:gd name="T55" fmla="*/ 33628 h 619"/>
                <a:gd name="T56" fmla="*/ 550797 w 501"/>
                <a:gd name="T57" fmla="*/ 170458 h 619"/>
                <a:gd name="T58" fmla="*/ 446719 w 501"/>
                <a:gd name="T59" fmla="*/ 170458 h 619"/>
                <a:gd name="T60" fmla="*/ 430347 w 501"/>
                <a:gd name="T61" fmla="*/ 495140 h 619"/>
                <a:gd name="T62" fmla="*/ 430347 w 501"/>
                <a:gd name="T63" fmla="*/ 495140 h 619"/>
                <a:gd name="T64" fmla="*/ 154364 w 501"/>
                <a:gd name="T65" fmla="*/ 495140 h 619"/>
                <a:gd name="T66" fmla="*/ 137992 w 501"/>
                <a:gd name="T67" fmla="*/ 512534 h 619"/>
                <a:gd name="T68" fmla="*/ 154364 w 501"/>
                <a:gd name="T69" fmla="*/ 546161 h 619"/>
                <a:gd name="T70" fmla="*/ 430347 w 501"/>
                <a:gd name="T71" fmla="*/ 546161 h 619"/>
                <a:gd name="T72" fmla="*/ 446719 w 501"/>
                <a:gd name="T73" fmla="*/ 512534 h 619"/>
                <a:gd name="T74" fmla="*/ 430347 w 501"/>
                <a:gd name="T75" fmla="*/ 495140 h 619"/>
                <a:gd name="T76" fmla="*/ 430347 w 501"/>
                <a:gd name="T77" fmla="*/ 358310 h 619"/>
                <a:gd name="T78" fmla="*/ 430347 w 501"/>
                <a:gd name="T79" fmla="*/ 358310 h 619"/>
                <a:gd name="T80" fmla="*/ 154364 w 501"/>
                <a:gd name="T81" fmla="*/ 358310 h 619"/>
                <a:gd name="T82" fmla="*/ 137992 w 501"/>
                <a:gd name="T83" fmla="*/ 375703 h 619"/>
                <a:gd name="T84" fmla="*/ 154364 w 501"/>
                <a:gd name="T85" fmla="*/ 410491 h 619"/>
                <a:gd name="T86" fmla="*/ 430347 w 501"/>
                <a:gd name="T87" fmla="*/ 410491 h 619"/>
                <a:gd name="T88" fmla="*/ 446719 w 501"/>
                <a:gd name="T89" fmla="*/ 375703 h 619"/>
                <a:gd name="T90" fmla="*/ 430347 w 501"/>
                <a:gd name="T91" fmla="*/ 358310 h 6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01" h="619">
                  <a:moveTo>
                    <a:pt x="353" y="0"/>
                  </a:moveTo>
                  <a:lnTo>
                    <a:pt x="353" y="0"/>
                  </a:lnTo>
                  <a:cubicBezTo>
                    <a:pt x="338" y="0"/>
                    <a:pt x="338" y="0"/>
                    <a:pt x="309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29"/>
                    <a:pt x="0" y="74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27" y="618"/>
                    <a:pt x="427" y="618"/>
                    <a:pt x="427" y="618"/>
                  </a:cubicBezTo>
                  <a:cubicBezTo>
                    <a:pt x="471" y="618"/>
                    <a:pt x="500" y="589"/>
                    <a:pt x="500" y="545"/>
                  </a:cubicBezTo>
                  <a:cubicBezTo>
                    <a:pt x="500" y="147"/>
                    <a:pt x="500" y="147"/>
                    <a:pt x="500" y="147"/>
                  </a:cubicBezTo>
                  <a:lnTo>
                    <a:pt x="353" y="0"/>
                  </a:lnTo>
                  <a:close/>
                  <a:moveTo>
                    <a:pt x="471" y="545"/>
                  </a:moveTo>
                  <a:lnTo>
                    <a:pt x="471" y="545"/>
                  </a:lnTo>
                  <a:cubicBezTo>
                    <a:pt x="471" y="559"/>
                    <a:pt x="441" y="589"/>
                    <a:pt x="427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29"/>
                    <a:pt x="73" y="29"/>
                  </a:cubicBezTo>
                  <a:cubicBezTo>
                    <a:pt x="309" y="29"/>
                    <a:pt x="309" y="29"/>
                    <a:pt x="309" y="29"/>
                  </a:cubicBezTo>
                  <a:cubicBezTo>
                    <a:pt x="309" y="88"/>
                    <a:pt x="309" y="118"/>
                    <a:pt x="309" y="118"/>
                  </a:cubicBezTo>
                  <a:cubicBezTo>
                    <a:pt x="309" y="162"/>
                    <a:pt x="338" y="192"/>
                    <a:pt x="382" y="192"/>
                  </a:cubicBezTo>
                  <a:cubicBezTo>
                    <a:pt x="382" y="192"/>
                    <a:pt x="427" y="192"/>
                    <a:pt x="471" y="192"/>
                  </a:cubicBezTo>
                  <a:lnTo>
                    <a:pt x="471" y="545"/>
                  </a:lnTo>
                  <a:close/>
                  <a:moveTo>
                    <a:pt x="382" y="147"/>
                  </a:moveTo>
                  <a:lnTo>
                    <a:pt x="382" y="147"/>
                  </a:lnTo>
                  <a:cubicBezTo>
                    <a:pt x="368" y="147"/>
                    <a:pt x="353" y="133"/>
                    <a:pt x="353" y="118"/>
                  </a:cubicBezTo>
                  <a:cubicBezTo>
                    <a:pt x="353" y="118"/>
                    <a:pt x="353" y="88"/>
                    <a:pt x="353" y="29"/>
                  </a:cubicBezTo>
                  <a:cubicBezTo>
                    <a:pt x="471" y="147"/>
                    <a:pt x="471" y="147"/>
                    <a:pt x="471" y="147"/>
                  </a:cubicBezTo>
                  <a:lnTo>
                    <a:pt x="382" y="147"/>
                  </a:lnTo>
                  <a:close/>
                  <a:moveTo>
                    <a:pt x="368" y="427"/>
                  </a:moveTo>
                  <a:lnTo>
                    <a:pt x="368" y="427"/>
                  </a:lnTo>
                  <a:cubicBezTo>
                    <a:pt x="132" y="427"/>
                    <a:pt x="132" y="427"/>
                    <a:pt x="132" y="427"/>
                  </a:cubicBezTo>
                  <a:cubicBezTo>
                    <a:pt x="118" y="427"/>
                    <a:pt x="118" y="442"/>
                    <a:pt x="118" y="442"/>
                  </a:cubicBezTo>
                  <a:cubicBezTo>
                    <a:pt x="118" y="457"/>
                    <a:pt x="118" y="471"/>
                    <a:pt x="132" y="471"/>
                  </a:cubicBezTo>
                  <a:cubicBezTo>
                    <a:pt x="368" y="471"/>
                    <a:pt x="368" y="471"/>
                    <a:pt x="368" y="471"/>
                  </a:cubicBezTo>
                  <a:cubicBezTo>
                    <a:pt x="382" y="471"/>
                    <a:pt x="382" y="457"/>
                    <a:pt x="382" y="442"/>
                  </a:cubicBezTo>
                  <a:cubicBezTo>
                    <a:pt x="382" y="442"/>
                    <a:pt x="382" y="427"/>
                    <a:pt x="368" y="427"/>
                  </a:cubicBezTo>
                  <a:close/>
                  <a:moveTo>
                    <a:pt x="368" y="309"/>
                  </a:moveTo>
                  <a:lnTo>
                    <a:pt x="368" y="309"/>
                  </a:lnTo>
                  <a:cubicBezTo>
                    <a:pt x="132" y="309"/>
                    <a:pt x="132" y="309"/>
                    <a:pt x="132" y="309"/>
                  </a:cubicBezTo>
                  <a:cubicBezTo>
                    <a:pt x="118" y="309"/>
                    <a:pt x="118" y="324"/>
                    <a:pt x="118" y="324"/>
                  </a:cubicBezTo>
                  <a:cubicBezTo>
                    <a:pt x="118" y="339"/>
                    <a:pt x="118" y="354"/>
                    <a:pt x="132" y="354"/>
                  </a:cubicBezTo>
                  <a:cubicBezTo>
                    <a:pt x="368" y="354"/>
                    <a:pt x="368" y="354"/>
                    <a:pt x="368" y="354"/>
                  </a:cubicBezTo>
                  <a:cubicBezTo>
                    <a:pt x="382" y="354"/>
                    <a:pt x="382" y="339"/>
                    <a:pt x="382" y="324"/>
                  </a:cubicBezTo>
                  <a:cubicBezTo>
                    <a:pt x="382" y="324"/>
                    <a:pt x="382" y="309"/>
                    <a:pt x="36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24" name="Freeform 214"/>
            <p:cNvSpPr>
              <a:spLocks noChangeArrowheads="1"/>
            </p:cNvSpPr>
            <p:nvPr/>
          </p:nvSpPr>
          <p:spPr bwMode="auto">
            <a:xfrm>
              <a:off x="7331075" y="7607300"/>
              <a:ext cx="565150" cy="636588"/>
            </a:xfrm>
            <a:custGeom>
              <a:avLst/>
              <a:gdLst>
                <a:gd name="T0" fmla="*/ 427854 w 545"/>
                <a:gd name="T1" fmla="*/ 378534 h 619"/>
                <a:gd name="T2" fmla="*/ 122541 w 545"/>
                <a:gd name="T3" fmla="*/ 393963 h 619"/>
                <a:gd name="T4" fmla="*/ 427854 w 545"/>
                <a:gd name="T5" fmla="*/ 423794 h 619"/>
                <a:gd name="T6" fmla="*/ 427854 w 545"/>
                <a:gd name="T7" fmla="*/ 378534 h 619"/>
                <a:gd name="T8" fmla="*/ 427854 w 545"/>
                <a:gd name="T9" fmla="*/ 484482 h 619"/>
                <a:gd name="T10" fmla="*/ 122541 w 545"/>
                <a:gd name="T11" fmla="*/ 499912 h 619"/>
                <a:gd name="T12" fmla="*/ 427854 w 545"/>
                <a:gd name="T13" fmla="*/ 515341 h 619"/>
                <a:gd name="T14" fmla="*/ 427854 w 545"/>
                <a:gd name="T15" fmla="*/ 484482 h 619"/>
                <a:gd name="T16" fmla="*/ 489124 w 545"/>
                <a:gd name="T17" fmla="*/ 76118 h 619"/>
                <a:gd name="T18" fmla="*/ 427854 w 545"/>
                <a:gd name="T19" fmla="*/ 29830 h 619"/>
                <a:gd name="T20" fmla="*/ 275197 w 545"/>
                <a:gd name="T21" fmla="*/ 0 h 619"/>
                <a:gd name="T22" fmla="*/ 137079 w 545"/>
                <a:gd name="T23" fmla="*/ 29830 h 619"/>
                <a:gd name="T24" fmla="*/ 75809 w 545"/>
                <a:gd name="T25" fmla="*/ 76118 h 619"/>
                <a:gd name="T26" fmla="*/ 0 w 545"/>
                <a:gd name="T27" fmla="*/ 560601 h 619"/>
                <a:gd name="T28" fmla="*/ 489124 w 545"/>
                <a:gd name="T29" fmla="*/ 635690 h 619"/>
                <a:gd name="T30" fmla="*/ 564934 w 545"/>
                <a:gd name="T31" fmla="*/ 151208 h 619"/>
                <a:gd name="T32" fmla="*/ 183811 w 545"/>
                <a:gd name="T33" fmla="*/ 76118 h 619"/>
                <a:gd name="T34" fmla="*/ 229504 w 545"/>
                <a:gd name="T35" fmla="*/ 76118 h 619"/>
                <a:gd name="T36" fmla="*/ 336468 w 545"/>
                <a:gd name="T37" fmla="*/ 76118 h 619"/>
                <a:gd name="T38" fmla="*/ 382161 w 545"/>
                <a:gd name="T39" fmla="*/ 151208 h 619"/>
                <a:gd name="T40" fmla="*/ 183811 w 545"/>
                <a:gd name="T41" fmla="*/ 76118 h 619"/>
                <a:gd name="T42" fmla="*/ 519240 w 545"/>
                <a:gd name="T43" fmla="*/ 560601 h 619"/>
                <a:gd name="T44" fmla="*/ 75809 w 545"/>
                <a:gd name="T45" fmla="*/ 605860 h 619"/>
                <a:gd name="T46" fmla="*/ 30116 w 545"/>
                <a:gd name="T47" fmla="*/ 151208 h 619"/>
                <a:gd name="T48" fmla="*/ 137079 w 545"/>
                <a:gd name="T49" fmla="*/ 121378 h 619"/>
                <a:gd name="T50" fmla="*/ 427854 w 545"/>
                <a:gd name="T51" fmla="*/ 197496 h 619"/>
                <a:gd name="T52" fmla="*/ 489124 w 545"/>
                <a:gd name="T53" fmla="*/ 121378 h 619"/>
                <a:gd name="T54" fmla="*/ 519240 w 545"/>
                <a:gd name="T55" fmla="*/ 560601 h 619"/>
                <a:gd name="T56" fmla="*/ 427854 w 545"/>
                <a:gd name="T57" fmla="*/ 272586 h 619"/>
                <a:gd name="T58" fmla="*/ 122541 w 545"/>
                <a:gd name="T59" fmla="*/ 303444 h 619"/>
                <a:gd name="T60" fmla="*/ 427854 w 545"/>
                <a:gd name="T61" fmla="*/ 317845 h 619"/>
                <a:gd name="T62" fmla="*/ 427854 w 545"/>
                <a:gd name="T63" fmla="*/ 272586 h 6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5" h="619">
                  <a:moveTo>
                    <a:pt x="412" y="368"/>
                  </a:moveTo>
                  <a:lnTo>
                    <a:pt x="412" y="368"/>
                  </a:lnTo>
                  <a:cubicBezTo>
                    <a:pt x="132" y="368"/>
                    <a:pt x="132" y="368"/>
                    <a:pt x="132" y="368"/>
                  </a:cubicBezTo>
                  <a:cubicBezTo>
                    <a:pt x="118" y="368"/>
                    <a:pt x="118" y="383"/>
                    <a:pt x="118" y="383"/>
                  </a:cubicBezTo>
                  <a:cubicBezTo>
                    <a:pt x="118" y="398"/>
                    <a:pt x="118" y="412"/>
                    <a:pt x="132" y="412"/>
                  </a:cubicBezTo>
                  <a:cubicBezTo>
                    <a:pt x="412" y="412"/>
                    <a:pt x="412" y="412"/>
                    <a:pt x="412" y="412"/>
                  </a:cubicBezTo>
                  <a:cubicBezTo>
                    <a:pt x="412" y="412"/>
                    <a:pt x="427" y="398"/>
                    <a:pt x="427" y="383"/>
                  </a:cubicBezTo>
                  <a:lnTo>
                    <a:pt x="412" y="368"/>
                  </a:lnTo>
                  <a:close/>
                  <a:moveTo>
                    <a:pt x="412" y="471"/>
                  </a:moveTo>
                  <a:lnTo>
                    <a:pt x="412" y="471"/>
                  </a:lnTo>
                  <a:cubicBezTo>
                    <a:pt x="132" y="471"/>
                    <a:pt x="132" y="471"/>
                    <a:pt x="132" y="471"/>
                  </a:cubicBezTo>
                  <a:cubicBezTo>
                    <a:pt x="118" y="471"/>
                    <a:pt x="118" y="471"/>
                    <a:pt x="118" y="486"/>
                  </a:cubicBezTo>
                  <a:cubicBezTo>
                    <a:pt x="118" y="501"/>
                    <a:pt x="118" y="501"/>
                    <a:pt x="132" y="501"/>
                  </a:cubicBezTo>
                  <a:cubicBezTo>
                    <a:pt x="412" y="501"/>
                    <a:pt x="412" y="501"/>
                    <a:pt x="412" y="501"/>
                  </a:cubicBezTo>
                  <a:cubicBezTo>
                    <a:pt x="412" y="501"/>
                    <a:pt x="427" y="501"/>
                    <a:pt x="427" y="486"/>
                  </a:cubicBezTo>
                  <a:cubicBezTo>
                    <a:pt x="427" y="471"/>
                    <a:pt x="412" y="471"/>
                    <a:pt x="412" y="471"/>
                  </a:cubicBezTo>
                  <a:close/>
                  <a:moveTo>
                    <a:pt x="471" y="74"/>
                  </a:moveTo>
                  <a:lnTo>
                    <a:pt x="471" y="74"/>
                  </a:lnTo>
                  <a:cubicBezTo>
                    <a:pt x="412" y="74"/>
                    <a:pt x="412" y="74"/>
                    <a:pt x="412" y="74"/>
                  </a:cubicBezTo>
                  <a:cubicBezTo>
                    <a:pt x="412" y="29"/>
                    <a:pt x="412" y="29"/>
                    <a:pt x="412" y="29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39" y="15"/>
                    <a:pt x="309" y="0"/>
                    <a:pt x="265" y="0"/>
                  </a:cubicBezTo>
                  <a:cubicBezTo>
                    <a:pt x="235" y="0"/>
                    <a:pt x="206" y="15"/>
                    <a:pt x="19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9" y="74"/>
                    <a:pt x="0" y="103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71" y="618"/>
                    <a:pt x="471" y="618"/>
                    <a:pt x="471" y="618"/>
                  </a:cubicBezTo>
                  <a:cubicBezTo>
                    <a:pt x="515" y="618"/>
                    <a:pt x="544" y="589"/>
                    <a:pt x="544" y="545"/>
                  </a:cubicBezTo>
                  <a:cubicBezTo>
                    <a:pt x="544" y="147"/>
                    <a:pt x="544" y="147"/>
                    <a:pt x="544" y="147"/>
                  </a:cubicBezTo>
                  <a:cubicBezTo>
                    <a:pt x="544" y="103"/>
                    <a:pt x="515" y="74"/>
                    <a:pt x="471" y="74"/>
                  </a:cubicBezTo>
                  <a:close/>
                  <a:moveTo>
                    <a:pt x="177" y="74"/>
                  </a:moveTo>
                  <a:lnTo>
                    <a:pt x="177" y="74"/>
                  </a:lnTo>
                  <a:cubicBezTo>
                    <a:pt x="221" y="74"/>
                    <a:pt x="221" y="74"/>
                    <a:pt x="221" y="74"/>
                  </a:cubicBezTo>
                  <a:cubicBezTo>
                    <a:pt x="221" y="59"/>
                    <a:pt x="235" y="29"/>
                    <a:pt x="265" y="29"/>
                  </a:cubicBezTo>
                  <a:cubicBezTo>
                    <a:pt x="294" y="29"/>
                    <a:pt x="324" y="59"/>
                    <a:pt x="324" y="74"/>
                  </a:cubicBezTo>
                  <a:cubicBezTo>
                    <a:pt x="368" y="74"/>
                    <a:pt x="368" y="74"/>
                    <a:pt x="368" y="74"/>
                  </a:cubicBezTo>
                  <a:cubicBezTo>
                    <a:pt x="368" y="147"/>
                    <a:pt x="368" y="147"/>
                    <a:pt x="368" y="147"/>
                  </a:cubicBezTo>
                  <a:cubicBezTo>
                    <a:pt x="177" y="147"/>
                    <a:pt x="177" y="147"/>
                    <a:pt x="177" y="147"/>
                  </a:cubicBezTo>
                  <a:lnTo>
                    <a:pt x="177" y="74"/>
                  </a:lnTo>
                  <a:close/>
                  <a:moveTo>
                    <a:pt x="500" y="545"/>
                  </a:moveTo>
                  <a:lnTo>
                    <a:pt x="500" y="545"/>
                  </a:lnTo>
                  <a:cubicBezTo>
                    <a:pt x="500" y="559"/>
                    <a:pt x="486" y="589"/>
                    <a:pt x="471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33"/>
                    <a:pt x="59" y="118"/>
                    <a:pt x="73" y="11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412" y="192"/>
                    <a:pt x="412" y="192"/>
                    <a:pt x="412" y="192"/>
                  </a:cubicBezTo>
                  <a:cubicBezTo>
                    <a:pt x="412" y="118"/>
                    <a:pt x="412" y="118"/>
                    <a:pt x="412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86" y="118"/>
                    <a:pt x="500" y="133"/>
                    <a:pt x="500" y="147"/>
                  </a:cubicBezTo>
                  <a:lnTo>
                    <a:pt x="500" y="545"/>
                  </a:lnTo>
                  <a:close/>
                  <a:moveTo>
                    <a:pt x="412" y="265"/>
                  </a:moveTo>
                  <a:lnTo>
                    <a:pt x="412" y="265"/>
                  </a:lnTo>
                  <a:cubicBezTo>
                    <a:pt x="132" y="265"/>
                    <a:pt x="132" y="265"/>
                    <a:pt x="132" y="265"/>
                  </a:cubicBezTo>
                  <a:cubicBezTo>
                    <a:pt x="118" y="265"/>
                    <a:pt x="118" y="280"/>
                    <a:pt x="118" y="295"/>
                  </a:cubicBezTo>
                  <a:cubicBezTo>
                    <a:pt x="118" y="295"/>
                    <a:pt x="118" y="309"/>
                    <a:pt x="132" y="309"/>
                  </a:cubicBezTo>
                  <a:cubicBezTo>
                    <a:pt x="412" y="309"/>
                    <a:pt x="412" y="309"/>
                    <a:pt x="412" y="309"/>
                  </a:cubicBezTo>
                  <a:lnTo>
                    <a:pt x="427" y="295"/>
                  </a:lnTo>
                  <a:cubicBezTo>
                    <a:pt x="427" y="280"/>
                    <a:pt x="412" y="265"/>
                    <a:pt x="412" y="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25" name="Freeform 177"/>
            <p:cNvSpPr>
              <a:spLocks noChangeArrowheads="1"/>
            </p:cNvSpPr>
            <p:nvPr/>
          </p:nvSpPr>
          <p:spPr bwMode="auto">
            <a:xfrm>
              <a:off x="7310438" y="10629900"/>
              <a:ext cx="606425" cy="606425"/>
            </a:xfrm>
            <a:custGeom>
              <a:avLst/>
              <a:gdLst>
                <a:gd name="T0" fmla="*/ 591217 w 649"/>
                <a:gd name="T1" fmla="*/ 28020 h 649"/>
                <a:gd name="T2" fmla="*/ 591217 w 649"/>
                <a:gd name="T3" fmla="*/ 28020 h 649"/>
                <a:gd name="T4" fmla="*/ 495016 w 649"/>
                <a:gd name="T5" fmla="*/ 28020 h 649"/>
                <a:gd name="T6" fmla="*/ 384805 w 649"/>
                <a:gd name="T7" fmla="*/ 152241 h 649"/>
                <a:gd name="T8" fmla="*/ 165317 w 649"/>
                <a:gd name="T9" fmla="*/ 69115 h 649"/>
                <a:gd name="T10" fmla="*/ 96201 w 649"/>
                <a:gd name="T11" fmla="*/ 83125 h 649"/>
                <a:gd name="T12" fmla="*/ 96201 w 649"/>
                <a:gd name="T13" fmla="*/ 165317 h 649"/>
                <a:gd name="T14" fmla="*/ 247508 w 649"/>
                <a:gd name="T15" fmla="*/ 289538 h 649"/>
                <a:gd name="T16" fmla="*/ 151307 w 649"/>
                <a:gd name="T17" fmla="*/ 385739 h 649"/>
                <a:gd name="T18" fmla="*/ 55106 w 649"/>
                <a:gd name="T19" fmla="*/ 357719 h 649"/>
                <a:gd name="T20" fmla="*/ 27086 w 649"/>
                <a:gd name="T21" fmla="*/ 371729 h 649"/>
                <a:gd name="T22" fmla="*/ 14010 w 649"/>
                <a:gd name="T23" fmla="*/ 412825 h 649"/>
                <a:gd name="T24" fmla="*/ 123287 w 649"/>
                <a:gd name="T25" fmla="*/ 495016 h 649"/>
                <a:gd name="T26" fmla="*/ 206412 w 649"/>
                <a:gd name="T27" fmla="*/ 592151 h 649"/>
                <a:gd name="T28" fmla="*/ 247508 w 649"/>
                <a:gd name="T29" fmla="*/ 578141 h 649"/>
                <a:gd name="T30" fmla="*/ 247508 w 649"/>
                <a:gd name="T31" fmla="*/ 550121 h 649"/>
                <a:gd name="T32" fmla="*/ 233498 w 649"/>
                <a:gd name="T33" fmla="*/ 467930 h 649"/>
                <a:gd name="T34" fmla="*/ 329699 w 649"/>
                <a:gd name="T35" fmla="*/ 371729 h 649"/>
                <a:gd name="T36" fmla="*/ 453920 w 649"/>
                <a:gd name="T37" fmla="*/ 523036 h 649"/>
                <a:gd name="T38" fmla="*/ 536112 w 649"/>
                <a:gd name="T39" fmla="*/ 523036 h 649"/>
                <a:gd name="T40" fmla="*/ 550121 w 649"/>
                <a:gd name="T41" fmla="*/ 453920 h 649"/>
                <a:gd name="T42" fmla="*/ 466996 w 649"/>
                <a:gd name="T43" fmla="*/ 234432 h 649"/>
                <a:gd name="T44" fmla="*/ 577207 w 649"/>
                <a:gd name="T45" fmla="*/ 110211 h 649"/>
                <a:gd name="T46" fmla="*/ 591217 w 649"/>
                <a:gd name="T47" fmla="*/ 28020 h 649"/>
                <a:gd name="T48" fmla="*/ 563197 w 649"/>
                <a:gd name="T49" fmla="*/ 97135 h 649"/>
                <a:gd name="T50" fmla="*/ 563197 w 649"/>
                <a:gd name="T51" fmla="*/ 97135 h 649"/>
                <a:gd name="T52" fmla="*/ 425900 w 649"/>
                <a:gd name="T53" fmla="*/ 234432 h 649"/>
                <a:gd name="T54" fmla="*/ 509026 w 649"/>
                <a:gd name="T55" fmla="*/ 453920 h 649"/>
                <a:gd name="T56" fmla="*/ 509026 w 649"/>
                <a:gd name="T57" fmla="*/ 495016 h 649"/>
                <a:gd name="T58" fmla="*/ 466996 w 649"/>
                <a:gd name="T59" fmla="*/ 495016 h 649"/>
                <a:gd name="T60" fmla="*/ 343709 w 649"/>
                <a:gd name="T61" fmla="*/ 316623 h 649"/>
                <a:gd name="T62" fmla="*/ 192402 w 649"/>
                <a:gd name="T63" fmla="*/ 453920 h 649"/>
                <a:gd name="T64" fmla="*/ 220422 w 649"/>
                <a:gd name="T65" fmla="*/ 550121 h 649"/>
                <a:gd name="T66" fmla="*/ 151307 w 649"/>
                <a:gd name="T67" fmla="*/ 467930 h 649"/>
                <a:gd name="T68" fmla="*/ 55106 w 649"/>
                <a:gd name="T69" fmla="*/ 398815 h 649"/>
                <a:gd name="T70" fmla="*/ 151307 w 649"/>
                <a:gd name="T71" fmla="*/ 426834 h 649"/>
                <a:gd name="T72" fmla="*/ 302614 w 649"/>
                <a:gd name="T73" fmla="*/ 275528 h 649"/>
                <a:gd name="T74" fmla="*/ 123287 w 649"/>
                <a:gd name="T75" fmla="*/ 137297 h 649"/>
                <a:gd name="T76" fmla="*/ 123287 w 649"/>
                <a:gd name="T77" fmla="*/ 110211 h 649"/>
                <a:gd name="T78" fmla="*/ 165317 w 649"/>
                <a:gd name="T79" fmla="*/ 110211 h 649"/>
                <a:gd name="T80" fmla="*/ 384805 w 649"/>
                <a:gd name="T81" fmla="*/ 192402 h 649"/>
                <a:gd name="T82" fmla="*/ 522102 w 649"/>
                <a:gd name="T83" fmla="*/ 55106 h 649"/>
                <a:gd name="T84" fmla="*/ 563197 w 649"/>
                <a:gd name="T85" fmla="*/ 55106 h 649"/>
                <a:gd name="T86" fmla="*/ 563197 w 649"/>
                <a:gd name="T87" fmla="*/ 97135 h 64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49" h="649">
                  <a:moveTo>
                    <a:pt x="633" y="30"/>
                  </a:moveTo>
                  <a:lnTo>
                    <a:pt x="633" y="30"/>
                  </a:lnTo>
                  <a:cubicBezTo>
                    <a:pt x="603" y="0"/>
                    <a:pt x="559" y="15"/>
                    <a:pt x="530" y="30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62" y="74"/>
                    <a:pt x="132" y="59"/>
                    <a:pt x="103" y="89"/>
                  </a:cubicBezTo>
                  <a:cubicBezTo>
                    <a:pt x="88" y="104"/>
                    <a:pt x="59" y="133"/>
                    <a:pt x="103" y="177"/>
                  </a:cubicBezTo>
                  <a:cubicBezTo>
                    <a:pt x="265" y="310"/>
                    <a:pt x="265" y="310"/>
                    <a:pt x="265" y="310"/>
                  </a:cubicBezTo>
                  <a:cubicBezTo>
                    <a:pt x="162" y="413"/>
                    <a:pt x="162" y="413"/>
                    <a:pt x="162" y="413"/>
                  </a:cubicBezTo>
                  <a:cubicBezTo>
                    <a:pt x="59" y="383"/>
                    <a:pt x="59" y="383"/>
                    <a:pt x="59" y="383"/>
                  </a:cubicBezTo>
                  <a:cubicBezTo>
                    <a:pt x="44" y="383"/>
                    <a:pt x="44" y="383"/>
                    <a:pt x="29" y="398"/>
                  </a:cubicBezTo>
                  <a:cubicBezTo>
                    <a:pt x="29" y="398"/>
                    <a:pt x="0" y="413"/>
                    <a:pt x="15" y="442"/>
                  </a:cubicBezTo>
                  <a:cubicBezTo>
                    <a:pt x="132" y="530"/>
                    <a:pt x="132" y="530"/>
                    <a:pt x="132" y="530"/>
                  </a:cubicBezTo>
                  <a:cubicBezTo>
                    <a:pt x="221" y="634"/>
                    <a:pt x="221" y="634"/>
                    <a:pt x="221" y="634"/>
                  </a:cubicBezTo>
                  <a:cubicBezTo>
                    <a:pt x="236" y="648"/>
                    <a:pt x="250" y="648"/>
                    <a:pt x="265" y="619"/>
                  </a:cubicBezTo>
                  <a:cubicBezTo>
                    <a:pt x="280" y="619"/>
                    <a:pt x="280" y="604"/>
                    <a:pt x="265" y="589"/>
                  </a:cubicBezTo>
                  <a:cubicBezTo>
                    <a:pt x="250" y="501"/>
                    <a:pt x="250" y="501"/>
                    <a:pt x="250" y="501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486" y="560"/>
                    <a:pt x="486" y="560"/>
                    <a:pt x="486" y="560"/>
                  </a:cubicBezTo>
                  <a:cubicBezTo>
                    <a:pt x="530" y="589"/>
                    <a:pt x="559" y="560"/>
                    <a:pt x="574" y="560"/>
                  </a:cubicBezTo>
                  <a:cubicBezTo>
                    <a:pt x="589" y="530"/>
                    <a:pt x="589" y="501"/>
                    <a:pt x="589" y="486"/>
                  </a:cubicBezTo>
                  <a:cubicBezTo>
                    <a:pt x="500" y="251"/>
                    <a:pt x="500" y="251"/>
                    <a:pt x="500" y="251"/>
                  </a:cubicBezTo>
                  <a:cubicBezTo>
                    <a:pt x="618" y="118"/>
                    <a:pt x="618" y="118"/>
                    <a:pt x="618" y="118"/>
                  </a:cubicBezTo>
                  <a:cubicBezTo>
                    <a:pt x="648" y="104"/>
                    <a:pt x="648" y="59"/>
                    <a:pt x="633" y="30"/>
                  </a:cubicBezTo>
                  <a:close/>
                  <a:moveTo>
                    <a:pt x="603" y="104"/>
                  </a:moveTo>
                  <a:lnTo>
                    <a:pt x="603" y="104"/>
                  </a:lnTo>
                  <a:cubicBezTo>
                    <a:pt x="456" y="251"/>
                    <a:pt x="456" y="251"/>
                    <a:pt x="456" y="251"/>
                  </a:cubicBezTo>
                  <a:cubicBezTo>
                    <a:pt x="545" y="486"/>
                    <a:pt x="545" y="486"/>
                    <a:pt x="545" y="486"/>
                  </a:cubicBezTo>
                  <a:cubicBezTo>
                    <a:pt x="545" y="501"/>
                    <a:pt x="545" y="516"/>
                    <a:pt x="545" y="530"/>
                  </a:cubicBezTo>
                  <a:cubicBezTo>
                    <a:pt x="530" y="545"/>
                    <a:pt x="515" y="530"/>
                    <a:pt x="500" y="530"/>
                  </a:cubicBezTo>
                  <a:cubicBezTo>
                    <a:pt x="368" y="339"/>
                    <a:pt x="368" y="339"/>
                    <a:pt x="368" y="339"/>
                  </a:cubicBezTo>
                  <a:cubicBezTo>
                    <a:pt x="206" y="486"/>
                    <a:pt x="206" y="486"/>
                    <a:pt x="206" y="48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221" y="589"/>
                    <a:pt x="162" y="501"/>
                    <a:pt x="162" y="501"/>
                  </a:cubicBezTo>
                  <a:cubicBezTo>
                    <a:pt x="162" y="501"/>
                    <a:pt x="73" y="427"/>
                    <a:pt x="59" y="427"/>
                  </a:cubicBezTo>
                  <a:cubicBezTo>
                    <a:pt x="162" y="457"/>
                    <a:pt x="162" y="457"/>
                    <a:pt x="162" y="457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132" y="147"/>
                    <a:pt x="132" y="147"/>
                    <a:pt x="132" y="147"/>
                  </a:cubicBezTo>
                  <a:cubicBezTo>
                    <a:pt x="132" y="147"/>
                    <a:pt x="118" y="133"/>
                    <a:pt x="132" y="118"/>
                  </a:cubicBezTo>
                  <a:cubicBezTo>
                    <a:pt x="147" y="118"/>
                    <a:pt x="162" y="118"/>
                    <a:pt x="177" y="118"/>
                  </a:cubicBezTo>
                  <a:cubicBezTo>
                    <a:pt x="412" y="206"/>
                    <a:pt x="412" y="206"/>
                    <a:pt x="412" y="206"/>
                  </a:cubicBezTo>
                  <a:cubicBezTo>
                    <a:pt x="559" y="59"/>
                    <a:pt x="559" y="59"/>
                    <a:pt x="559" y="59"/>
                  </a:cubicBezTo>
                  <a:cubicBezTo>
                    <a:pt x="574" y="45"/>
                    <a:pt x="589" y="45"/>
                    <a:pt x="603" y="59"/>
                  </a:cubicBezTo>
                  <a:cubicBezTo>
                    <a:pt x="603" y="74"/>
                    <a:pt x="618" y="89"/>
                    <a:pt x="603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66797" y="4744859"/>
              <a:ext cx="4515081" cy="2511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区块链技术对解决公益透明性问题有着天然优势，可记录所有交易信息并 确保无法篡改，这就决定了凡需要公正、公平、诚信的地方， 区块链都有很大的技术发挥空间。</a:t>
              </a:r>
              <a:endParaRPr lang="zh-CN" altLang="en-US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Helvetica Light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966752" y="7910496"/>
              <a:ext cx="4422970" cy="2091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智能合约的加入实现了对捐款货币的编程，使得公益活动在真正意义上实现专款专用，交易全程可追溯。</a:t>
              </a:r>
              <a:endPara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Helvetica Light"/>
              </a:endParaRPr>
            </a:p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700" kern="0" dirty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1966797" y="10534946"/>
              <a:ext cx="4515081" cy="2706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524000">
                <a:lnSpc>
                  <a:spcPct val="130000"/>
                </a:lnSpc>
              </a:pPr>
              <a:r>
                <a:rPr lang="zh-CN" altLang="en-US" sz="18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Arial" panose="02080604020202020204" pitchFamily="34" charset="0"/>
                </a:rPr>
                <a:t>光大银行的 “母亲水窖”公益慈善项目 、布萌区块链的众托帮爱心互助项目都在这一领域有进行探索，虽然规模不大，但可行性上均有证明。</a:t>
              </a:r>
              <a:endParaRPr lang="zh-CN" altLang="en-US" sz="18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Helvetica Ligh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044297" y="2893800"/>
            <a:ext cx="6778462" cy="5281098"/>
            <a:chOff x="12873038" y="4144963"/>
            <a:chExt cx="9686925" cy="7564437"/>
          </a:xfrm>
        </p:grpSpPr>
        <p:cxnSp>
          <p:nvCxnSpPr>
            <p:cNvPr id="40" name="Straight Connector 3"/>
            <p:cNvCxnSpPr/>
            <p:nvPr/>
          </p:nvCxnSpPr>
          <p:spPr>
            <a:xfrm>
              <a:off x="12873038" y="7113588"/>
              <a:ext cx="15128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"/>
            <p:cNvCxnSpPr/>
            <p:nvPr/>
          </p:nvCxnSpPr>
          <p:spPr>
            <a:xfrm>
              <a:off x="14385925" y="500538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5"/>
            <p:cNvCxnSpPr/>
            <p:nvPr/>
          </p:nvCxnSpPr>
          <p:spPr>
            <a:xfrm>
              <a:off x="12873038" y="7910513"/>
              <a:ext cx="273843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6"/>
            <p:cNvCxnSpPr/>
            <p:nvPr/>
          </p:nvCxnSpPr>
          <p:spPr>
            <a:xfrm>
              <a:off x="14385925" y="10815638"/>
              <a:ext cx="122555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7"/>
            <p:cNvCxnSpPr/>
            <p:nvPr/>
          </p:nvCxnSpPr>
          <p:spPr>
            <a:xfrm flipH="1" flipV="1">
              <a:off x="14385925" y="500538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8"/>
            <p:cNvCxnSpPr/>
            <p:nvPr/>
          </p:nvCxnSpPr>
          <p:spPr>
            <a:xfrm>
              <a:off x="12873038" y="8729663"/>
              <a:ext cx="15128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9"/>
            <p:cNvCxnSpPr/>
            <p:nvPr/>
          </p:nvCxnSpPr>
          <p:spPr>
            <a:xfrm flipH="1" flipV="1">
              <a:off x="14385925" y="8707438"/>
              <a:ext cx="0" cy="21082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72"/>
            <p:cNvSpPr txBox="1">
              <a:spLocks noChangeArrowheads="1"/>
            </p:cNvSpPr>
            <p:nvPr/>
          </p:nvSpPr>
          <p:spPr bwMode="auto">
            <a:xfrm>
              <a:off x="17726025" y="4144963"/>
              <a:ext cx="4833938" cy="74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kern="0">
                  <a:solidFill>
                    <a:schemeClr val="bg1">
                      <a:lumMod val="85000"/>
                    </a:schemeClr>
                  </a:solidFill>
                  <a:sym typeface="Helvetica Light"/>
                </a:rPr>
                <a:t>123</a:t>
              </a:r>
              <a:endParaRPr lang="en-US" altLang="zh-CN" sz="2200" kern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55" name="Rectangle 75"/>
            <p:cNvSpPr/>
            <p:nvPr/>
          </p:nvSpPr>
          <p:spPr>
            <a:xfrm>
              <a:off x="15933738" y="4365625"/>
              <a:ext cx="1570037" cy="157321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6" name="TextBox 77"/>
            <p:cNvSpPr txBox="1">
              <a:spLocks noChangeArrowheads="1"/>
            </p:cNvSpPr>
            <p:nvPr/>
          </p:nvSpPr>
          <p:spPr bwMode="auto">
            <a:xfrm>
              <a:off x="17726025" y="6967538"/>
              <a:ext cx="4833938" cy="74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kern="0">
                  <a:solidFill>
                    <a:schemeClr val="bg1">
                      <a:lumMod val="85000"/>
                    </a:schemeClr>
                  </a:solidFill>
                  <a:sym typeface="Helvetica Light"/>
                </a:rPr>
                <a:t>123</a:t>
              </a:r>
              <a:endParaRPr lang="en-US" altLang="zh-CN" sz="2200" kern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58" name="TextBox 79"/>
            <p:cNvSpPr txBox="1">
              <a:spLocks noChangeArrowheads="1"/>
            </p:cNvSpPr>
            <p:nvPr/>
          </p:nvSpPr>
          <p:spPr bwMode="auto">
            <a:xfrm>
              <a:off x="17726025" y="9898063"/>
              <a:ext cx="4833938" cy="744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5pPr>
              <a:lvl6pPr marL="25146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6pPr>
              <a:lvl7pPr marL="29718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7pPr>
              <a:lvl8pPr marL="34290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8pPr>
              <a:lvl9pPr marL="3886200" indent="-228600" defTabSz="1826895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anose="020B0600070205080204" pitchFamily="34" charset="-128"/>
                </a:defRPr>
              </a:lvl9pPr>
            </a:lstStyle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200" kern="0" dirty="0">
                  <a:solidFill>
                    <a:schemeClr val="bg1">
                      <a:lumMod val="85000"/>
                    </a:schemeClr>
                  </a:solidFill>
                  <a:sym typeface="Helvetica Light"/>
                </a:rPr>
                <a:t>123</a:t>
              </a:r>
              <a:endParaRPr lang="en-US" altLang="zh-CN" sz="2200" kern="0" dirty="0">
                <a:solidFill>
                  <a:schemeClr val="bg1">
                    <a:lumMod val="85000"/>
                  </a:schemeClr>
                </a:solidFill>
                <a:sym typeface="Helvetica Light"/>
              </a:endParaRPr>
            </a:p>
          </p:txBody>
        </p:sp>
        <p:sp>
          <p:nvSpPr>
            <p:cNvPr id="60" name="Rectangle 82"/>
            <p:cNvSpPr/>
            <p:nvPr/>
          </p:nvSpPr>
          <p:spPr>
            <a:xfrm>
              <a:off x="15933738" y="7177088"/>
              <a:ext cx="1571625" cy="15732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61" name="Rectangle 85"/>
            <p:cNvSpPr/>
            <p:nvPr/>
          </p:nvSpPr>
          <p:spPr>
            <a:xfrm>
              <a:off x="15933738" y="10136188"/>
              <a:ext cx="1570037" cy="15732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500" kern="0">
                <a:solidFill>
                  <a:schemeClr val="bg1">
                    <a:lumMod val="85000"/>
                  </a:schemeClr>
                </a:solidFill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126" name="Freeform 185"/>
            <p:cNvSpPr>
              <a:spLocks noChangeArrowheads="1"/>
            </p:cNvSpPr>
            <p:nvPr/>
          </p:nvSpPr>
          <p:spPr bwMode="auto">
            <a:xfrm>
              <a:off x="16370300" y="4849813"/>
              <a:ext cx="701675" cy="536575"/>
            </a:xfrm>
            <a:custGeom>
              <a:avLst/>
              <a:gdLst>
                <a:gd name="T0" fmla="*/ 618257 w 619"/>
                <a:gd name="T1" fmla="*/ 0 h 472"/>
                <a:gd name="T2" fmla="*/ 618257 w 619"/>
                <a:gd name="T3" fmla="*/ 0 h 472"/>
                <a:gd name="T4" fmla="*/ 82812 w 619"/>
                <a:gd name="T5" fmla="*/ 0 h 472"/>
                <a:gd name="T6" fmla="*/ 0 w 619"/>
                <a:gd name="T7" fmla="*/ 83077 h 472"/>
                <a:gd name="T8" fmla="*/ 0 w 619"/>
                <a:gd name="T9" fmla="*/ 451802 h 472"/>
                <a:gd name="T10" fmla="*/ 82812 w 619"/>
                <a:gd name="T11" fmla="*/ 536017 h 472"/>
                <a:gd name="T12" fmla="*/ 618257 w 619"/>
                <a:gd name="T13" fmla="*/ 536017 h 472"/>
                <a:gd name="T14" fmla="*/ 701070 w 619"/>
                <a:gd name="T15" fmla="*/ 451802 h 472"/>
                <a:gd name="T16" fmla="*/ 701070 w 619"/>
                <a:gd name="T17" fmla="*/ 83077 h 472"/>
                <a:gd name="T18" fmla="*/ 618257 w 619"/>
                <a:gd name="T19" fmla="*/ 0 h 472"/>
                <a:gd name="T20" fmla="*/ 634139 w 619"/>
                <a:gd name="T21" fmla="*/ 50074 h 472"/>
                <a:gd name="T22" fmla="*/ 634139 w 619"/>
                <a:gd name="T23" fmla="*/ 50074 h 472"/>
                <a:gd name="T24" fmla="*/ 350535 w 619"/>
                <a:gd name="T25" fmla="*/ 267439 h 472"/>
                <a:gd name="T26" fmla="*/ 66931 w 619"/>
                <a:gd name="T27" fmla="*/ 50074 h 472"/>
                <a:gd name="T28" fmla="*/ 634139 w 619"/>
                <a:gd name="T29" fmla="*/ 50074 h 472"/>
                <a:gd name="T30" fmla="*/ 32898 w 619"/>
                <a:gd name="T31" fmla="*/ 451802 h 472"/>
                <a:gd name="T32" fmla="*/ 32898 w 619"/>
                <a:gd name="T33" fmla="*/ 451802 h 472"/>
                <a:gd name="T34" fmla="*/ 32898 w 619"/>
                <a:gd name="T35" fmla="*/ 83077 h 472"/>
                <a:gd name="T36" fmla="*/ 233690 w 619"/>
                <a:gd name="T37" fmla="*/ 251507 h 472"/>
                <a:gd name="T38" fmla="*/ 32898 w 619"/>
                <a:gd name="T39" fmla="*/ 451802 h 472"/>
                <a:gd name="T40" fmla="*/ 66931 w 619"/>
                <a:gd name="T41" fmla="*/ 485943 h 472"/>
                <a:gd name="T42" fmla="*/ 66931 w 619"/>
                <a:gd name="T43" fmla="*/ 485943 h 472"/>
                <a:gd name="T44" fmla="*/ 267722 w 619"/>
                <a:gd name="T45" fmla="*/ 267439 h 472"/>
                <a:gd name="T46" fmla="*/ 350535 w 619"/>
                <a:gd name="T47" fmla="*/ 334584 h 472"/>
                <a:gd name="T48" fmla="*/ 417465 w 619"/>
                <a:gd name="T49" fmla="*/ 267439 h 472"/>
                <a:gd name="T50" fmla="*/ 634139 w 619"/>
                <a:gd name="T51" fmla="*/ 485943 h 472"/>
                <a:gd name="T52" fmla="*/ 66931 w 619"/>
                <a:gd name="T53" fmla="*/ 485943 h 472"/>
                <a:gd name="T54" fmla="*/ 668171 w 619"/>
                <a:gd name="T55" fmla="*/ 451802 h 472"/>
                <a:gd name="T56" fmla="*/ 668171 w 619"/>
                <a:gd name="T57" fmla="*/ 451802 h 472"/>
                <a:gd name="T58" fmla="*/ 668171 w 619"/>
                <a:gd name="T59" fmla="*/ 451802 h 472"/>
                <a:gd name="T60" fmla="*/ 467380 w 619"/>
                <a:gd name="T61" fmla="*/ 251507 h 472"/>
                <a:gd name="T62" fmla="*/ 668171 w 619"/>
                <a:gd name="T63" fmla="*/ 83077 h 472"/>
                <a:gd name="T64" fmla="*/ 668171 w 619"/>
                <a:gd name="T65" fmla="*/ 451802 h 4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19" h="472">
                  <a:moveTo>
                    <a:pt x="545" y="0"/>
                  </a:moveTo>
                  <a:lnTo>
                    <a:pt x="545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30"/>
                    <a:pt x="0" y="73"/>
                  </a:cubicBezTo>
                  <a:cubicBezTo>
                    <a:pt x="0" y="397"/>
                    <a:pt x="0" y="397"/>
                    <a:pt x="0" y="397"/>
                  </a:cubicBezTo>
                  <a:cubicBezTo>
                    <a:pt x="0" y="442"/>
                    <a:pt x="29" y="471"/>
                    <a:pt x="73" y="471"/>
                  </a:cubicBezTo>
                  <a:cubicBezTo>
                    <a:pt x="545" y="471"/>
                    <a:pt x="545" y="471"/>
                    <a:pt x="545" y="471"/>
                  </a:cubicBezTo>
                  <a:cubicBezTo>
                    <a:pt x="589" y="471"/>
                    <a:pt x="618" y="442"/>
                    <a:pt x="618" y="397"/>
                  </a:cubicBezTo>
                  <a:cubicBezTo>
                    <a:pt x="618" y="73"/>
                    <a:pt x="618" y="73"/>
                    <a:pt x="618" y="73"/>
                  </a:cubicBezTo>
                  <a:cubicBezTo>
                    <a:pt x="618" y="30"/>
                    <a:pt x="589" y="0"/>
                    <a:pt x="545" y="0"/>
                  </a:cubicBezTo>
                  <a:close/>
                  <a:moveTo>
                    <a:pt x="559" y="44"/>
                  </a:moveTo>
                  <a:lnTo>
                    <a:pt x="559" y="44"/>
                  </a:lnTo>
                  <a:cubicBezTo>
                    <a:pt x="309" y="235"/>
                    <a:pt x="309" y="235"/>
                    <a:pt x="309" y="235"/>
                  </a:cubicBezTo>
                  <a:cubicBezTo>
                    <a:pt x="59" y="44"/>
                    <a:pt x="59" y="44"/>
                    <a:pt x="59" y="44"/>
                  </a:cubicBezTo>
                  <a:lnTo>
                    <a:pt x="559" y="44"/>
                  </a:lnTo>
                  <a:close/>
                  <a:moveTo>
                    <a:pt x="29" y="397"/>
                  </a:moveTo>
                  <a:lnTo>
                    <a:pt x="29" y="397"/>
                  </a:lnTo>
                  <a:cubicBezTo>
                    <a:pt x="29" y="73"/>
                    <a:pt x="29" y="73"/>
                    <a:pt x="29" y="73"/>
                  </a:cubicBezTo>
                  <a:cubicBezTo>
                    <a:pt x="206" y="221"/>
                    <a:pt x="206" y="221"/>
                    <a:pt x="206" y="221"/>
                  </a:cubicBezTo>
                  <a:cubicBezTo>
                    <a:pt x="29" y="397"/>
                    <a:pt x="29" y="397"/>
                    <a:pt x="29" y="397"/>
                  </a:cubicBezTo>
                  <a:close/>
                  <a:moveTo>
                    <a:pt x="59" y="427"/>
                  </a:moveTo>
                  <a:lnTo>
                    <a:pt x="59" y="427"/>
                  </a:lnTo>
                  <a:cubicBezTo>
                    <a:pt x="236" y="235"/>
                    <a:pt x="236" y="235"/>
                    <a:pt x="236" y="235"/>
                  </a:cubicBezTo>
                  <a:cubicBezTo>
                    <a:pt x="309" y="294"/>
                    <a:pt x="309" y="294"/>
                    <a:pt x="309" y="294"/>
                  </a:cubicBezTo>
                  <a:cubicBezTo>
                    <a:pt x="368" y="235"/>
                    <a:pt x="368" y="235"/>
                    <a:pt x="368" y="235"/>
                  </a:cubicBezTo>
                  <a:cubicBezTo>
                    <a:pt x="559" y="427"/>
                    <a:pt x="559" y="427"/>
                    <a:pt x="559" y="427"/>
                  </a:cubicBezTo>
                  <a:cubicBezTo>
                    <a:pt x="545" y="427"/>
                    <a:pt x="73" y="427"/>
                    <a:pt x="59" y="427"/>
                  </a:cubicBezTo>
                  <a:close/>
                  <a:moveTo>
                    <a:pt x="589" y="397"/>
                  </a:moveTo>
                  <a:lnTo>
                    <a:pt x="589" y="397"/>
                  </a:lnTo>
                  <a:cubicBezTo>
                    <a:pt x="412" y="221"/>
                    <a:pt x="412" y="221"/>
                    <a:pt x="412" y="221"/>
                  </a:cubicBezTo>
                  <a:cubicBezTo>
                    <a:pt x="589" y="73"/>
                    <a:pt x="589" y="73"/>
                    <a:pt x="589" y="73"/>
                  </a:cubicBezTo>
                  <a:lnTo>
                    <a:pt x="589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27" name="Freeform 183"/>
            <p:cNvSpPr>
              <a:spLocks noChangeArrowheads="1"/>
            </p:cNvSpPr>
            <p:nvPr/>
          </p:nvSpPr>
          <p:spPr bwMode="auto">
            <a:xfrm>
              <a:off x="16367125" y="7564438"/>
              <a:ext cx="749300" cy="730250"/>
            </a:xfrm>
            <a:custGeom>
              <a:avLst/>
              <a:gdLst>
                <a:gd name="T0" fmla="*/ 382784 w 634"/>
                <a:gd name="T1" fmla="*/ 0 h 619"/>
                <a:gd name="T2" fmla="*/ 382784 w 634"/>
                <a:gd name="T3" fmla="*/ 0 h 619"/>
                <a:gd name="T4" fmla="*/ 0 w 634"/>
                <a:gd name="T5" fmla="*/ 208849 h 619"/>
                <a:gd name="T6" fmla="*/ 0 w 634"/>
                <a:gd name="T7" fmla="*/ 643067 h 619"/>
                <a:gd name="T8" fmla="*/ 105147 w 634"/>
                <a:gd name="T9" fmla="*/ 729202 h 619"/>
                <a:gd name="T10" fmla="*/ 661602 w 634"/>
                <a:gd name="T11" fmla="*/ 729202 h 619"/>
                <a:gd name="T12" fmla="*/ 747847 w 634"/>
                <a:gd name="T13" fmla="*/ 643067 h 619"/>
                <a:gd name="T14" fmla="*/ 747847 w 634"/>
                <a:gd name="T15" fmla="*/ 208849 h 619"/>
                <a:gd name="T16" fmla="*/ 382784 w 634"/>
                <a:gd name="T17" fmla="*/ 0 h 619"/>
                <a:gd name="T18" fmla="*/ 53164 w 634"/>
                <a:gd name="T19" fmla="*/ 643067 h 619"/>
                <a:gd name="T20" fmla="*/ 53164 w 634"/>
                <a:gd name="T21" fmla="*/ 643067 h 619"/>
                <a:gd name="T22" fmla="*/ 53164 w 634"/>
                <a:gd name="T23" fmla="*/ 278466 h 619"/>
                <a:gd name="T24" fmla="*/ 261097 w 634"/>
                <a:gd name="T25" fmla="*/ 451916 h 619"/>
                <a:gd name="T26" fmla="*/ 53164 w 634"/>
                <a:gd name="T27" fmla="*/ 660766 h 619"/>
                <a:gd name="T28" fmla="*/ 53164 w 634"/>
                <a:gd name="T29" fmla="*/ 643067 h 619"/>
                <a:gd name="T30" fmla="*/ 87426 w 634"/>
                <a:gd name="T31" fmla="*/ 694984 h 619"/>
                <a:gd name="T32" fmla="*/ 87426 w 634"/>
                <a:gd name="T33" fmla="*/ 694984 h 619"/>
                <a:gd name="T34" fmla="*/ 296539 w 634"/>
                <a:gd name="T35" fmla="*/ 469616 h 619"/>
                <a:gd name="T36" fmla="*/ 382784 w 634"/>
                <a:gd name="T37" fmla="*/ 521533 h 619"/>
                <a:gd name="T38" fmla="*/ 452489 w 634"/>
                <a:gd name="T39" fmla="*/ 469616 h 619"/>
                <a:gd name="T40" fmla="*/ 661602 w 634"/>
                <a:gd name="T41" fmla="*/ 694984 h 619"/>
                <a:gd name="T42" fmla="*/ 87426 w 634"/>
                <a:gd name="T43" fmla="*/ 694984 h 619"/>
                <a:gd name="T44" fmla="*/ 695864 w 634"/>
                <a:gd name="T45" fmla="*/ 643067 h 619"/>
                <a:gd name="T46" fmla="*/ 695864 w 634"/>
                <a:gd name="T47" fmla="*/ 643067 h 619"/>
                <a:gd name="T48" fmla="*/ 695864 w 634"/>
                <a:gd name="T49" fmla="*/ 660766 h 619"/>
                <a:gd name="T50" fmla="*/ 486750 w 634"/>
                <a:gd name="T51" fmla="*/ 451916 h 619"/>
                <a:gd name="T52" fmla="*/ 695864 w 634"/>
                <a:gd name="T53" fmla="*/ 278466 h 619"/>
                <a:gd name="T54" fmla="*/ 695864 w 634"/>
                <a:gd name="T55" fmla="*/ 643067 h 619"/>
                <a:gd name="T56" fmla="*/ 382784 w 634"/>
                <a:gd name="T57" fmla="*/ 469616 h 619"/>
                <a:gd name="T58" fmla="*/ 382784 w 634"/>
                <a:gd name="T59" fmla="*/ 469616 h 619"/>
                <a:gd name="T60" fmla="*/ 53164 w 634"/>
                <a:gd name="T61" fmla="*/ 226548 h 619"/>
                <a:gd name="T62" fmla="*/ 382784 w 634"/>
                <a:gd name="T63" fmla="*/ 53097 h 619"/>
                <a:gd name="T64" fmla="*/ 695864 w 634"/>
                <a:gd name="T65" fmla="*/ 226548 h 619"/>
                <a:gd name="T66" fmla="*/ 382784 w 634"/>
                <a:gd name="T67" fmla="*/ 469616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4" h="619">
                  <a:moveTo>
                    <a:pt x="324" y="0"/>
                  </a:moveTo>
                  <a:lnTo>
                    <a:pt x="324" y="0"/>
                  </a:lnTo>
                  <a:cubicBezTo>
                    <a:pt x="0" y="177"/>
                    <a:pt x="0" y="177"/>
                    <a:pt x="0" y="177"/>
                  </a:cubicBezTo>
                  <a:cubicBezTo>
                    <a:pt x="0" y="221"/>
                    <a:pt x="0" y="545"/>
                    <a:pt x="0" y="545"/>
                  </a:cubicBezTo>
                  <a:cubicBezTo>
                    <a:pt x="0" y="589"/>
                    <a:pt x="45" y="618"/>
                    <a:pt x="89" y="618"/>
                  </a:cubicBezTo>
                  <a:cubicBezTo>
                    <a:pt x="560" y="618"/>
                    <a:pt x="560" y="618"/>
                    <a:pt x="560" y="618"/>
                  </a:cubicBezTo>
                  <a:cubicBezTo>
                    <a:pt x="604" y="618"/>
                    <a:pt x="633" y="589"/>
                    <a:pt x="633" y="545"/>
                  </a:cubicBezTo>
                  <a:cubicBezTo>
                    <a:pt x="633" y="545"/>
                    <a:pt x="633" y="221"/>
                    <a:pt x="633" y="177"/>
                  </a:cubicBezTo>
                  <a:lnTo>
                    <a:pt x="324" y="0"/>
                  </a:lnTo>
                  <a:close/>
                  <a:moveTo>
                    <a:pt x="45" y="545"/>
                  </a:moveTo>
                  <a:lnTo>
                    <a:pt x="45" y="545"/>
                  </a:lnTo>
                  <a:cubicBezTo>
                    <a:pt x="45" y="236"/>
                    <a:pt x="45" y="236"/>
                    <a:pt x="45" y="236"/>
                  </a:cubicBezTo>
                  <a:cubicBezTo>
                    <a:pt x="221" y="383"/>
                    <a:pt x="221" y="383"/>
                    <a:pt x="221" y="383"/>
                  </a:cubicBezTo>
                  <a:cubicBezTo>
                    <a:pt x="45" y="560"/>
                    <a:pt x="45" y="560"/>
                    <a:pt x="45" y="560"/>
                  </a:cubicBezTo>
                  <a:lnTo>
                    <a:pt x="45" y="545"/>
                  </a:lnTo>
                  <a:close/>
                  <a:moveTo>
                    <a:pt x="74" y="589"/>
                  </a:moveTo>
                  <a:lnTo>
                    <a:pt x="74" y="589"/>
                  </a:lnTo>
                  <a:cubicBezTo>
                    <a:pt x="251" y="398"/>
                    <a:pt x="251" y="398"/>
                    <a:pt x="251" y="398"/>
                  </a:cubicBezTo>
                  <a:cubicBezTo>
                    <a:pt x="324" y="442"/>
                    <a:pt x="324" y="442"/>
                    <a:pt x="324" y="442"/>
                  </a:cubicBezTo>
                  <a:cubicBezTo>
                    <a:pt x="383" y="398"/>
                    <a:pt x="383" y="398"/>
                    <a:pt x="383" y="398"/>
                  </a:cubicBezTo>
                  <a:cubicBezTo>
                    <a:pt x="560" y="589"/>
                    <a:pt x="560" y="589"/>
                    <a:pt x="560" y="589"/>
                  </a:cubicBezTo>
                  <a:lnTo>
                    <a:pt x="74" y="589"/>
                  </a:lnTo>
                  <a:close/>
                  <a:moveTo>
                    <a:pt x="589" y="545"/>
                  </a:moveTo>
                  <a:lnTo>
                    <a:pt x="589" y="545"/>
                  </a:lnTo>
                  <a:lnTo>
                    <a:pt x="589" y="560"/>
                  </a:lnTo>
                  <a:cubicBezTo>
                    <a:pt x="412" y="383"/>
                    <a:pt x="412" y="383"/>
                    <a:pt x="412" y="383"/>
                  </a:cubicBezTo>
                  <a:cubicBezTo>
                    <a:pt x="589" y="236"/>
                    <a:pt x="589" y="236"/>
                    <a:pt x="589" y="236"/>
                  </a:cubicBezTo>
                  <a:lnTo>
                    <a:pt x="589" y="545"/>
                  </a:lnTo>
                  <a:close/>
                  <a:moveTo>
                    <a:pt x="324" y="398"/>
                  </a:moveTo>
                  <a:lnTo>
                    <a:pt x="324" y="398"/>
                  </a:lnTo>
                  <a:cubicBezTo>
                    <a:pt x="45" y="192"/>
                    <a:pt x="45" y="192"/>
                    <a:pt x="45" y="192"/>
                  </a:cubicBezTo>
                  <a:cubicBezTo>
                    <a:pt x="324" y="45"/>
                    <a:pt x="324" y="45"/>
                    <a:pt x="324" y="45"/>
                  </a:cubicBezTo>
                  <a:cubicBezTo>
                    <a:pt x="589" y="192"/>
                    <a:pt x="589" y="192"/>
                    <a:pt x="589" y="192"/>
                  </a:cubicBezTo>
                  <a:lnTo>
                    <a:pt x="324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28" name="Freeform 179"/>
            <p:cNvSpPr>
              <a:spLocks noChangeArrowheads="1"/>
            </p:cNvSpPr>
            <p:nvPr/>
          </p:nvSpPr>
          <p:spPr bwMode="auto">
            <a:xfrm>
              <a:off x="16422688" y="10596563"/>
              <a:ext cx="665162" cy="617537"/>
            </a:xfrm>
            <a:custGeom>
              <a:avLst/>
              <a:gdLst>
                <a:gd name="T0" fmla="*/ 617256 w 634"/>
                <a:gd name="T1" fmla="*/ 0 h 590"/>
                <a:gd name="T2" fmla="*/ 617256 w 634"/>
                <a:gd name="T3" fmla="*/ 0 h 590"/>
                <a:gd name="T4" fmla="*/ 431765 w 634"/>
                <a:gd name="T5" fmla="*/ 122463 h 590"/>
                <a:gd name="T6" fmla="*/ 169772 w 634"/>
                <a:gd name="T7" fmla="*/ 122463 h 590"/>
                <a:gd name="T8" fmla="*/ 0 w 634"/>
                <a:gd name="T9" fmla="*/ 277374 h 590"/>
                <a:gd name="T10" fmla="*/ 123661 w 634"/>
                <a:gd name="T11" fmla="*/ 415537 h 590"/>
                <a:gd name="T12" fmla="*/ 123661 w 634"/>
                <a:gd name="T13" fmla="*/ 585102 h 590"/>
                <a:gd name="T14" fmla="*/ 169772 w 634"/>
                <a:gd name="T15" fmla="*/ 616502 h 590"/>
                <a:gd name="T16" fmla="*/ 231602 w 634"/>
                <a:gd name="T17" fmla="*/ 616502 h 590"/>
                <a:gd name="T18" fmla="*/ 277713 w 634"/>
                <a:gd name="T19" fmla="*/ 585102 h 590"/>
                <a:gd name="T20" fmla="*/ 277713 w 634"/>
                <a:gd name="T21" fmla="*/ 415537 h 590"/>
                <a:gd name="T22" fmla="*/ 431765 w 634"/>
                <a:gd name="T23" fmla="*/ 415537 h 590"/>
                <a:gd name="T24" fmla="*/ 617256 w 634"/>
                <a:gd name="T25" fmla="*/ 539047 h 590"/>
                <a:gd name="T26" fmla="*/ 663367 w 634"/>
                <a:gd name="T27" fmla="*/ 492993 h 590"/>
                <a:gd name="T28" fmla="*/ 663367 w 634"/>
                <a:gd name="T29" fmla="*/ 46055 h 590"/>
                <a:gd name="T30" fmla="*/ 617256 w 634"/>
                <a:gd name="T31" fmla="*/ 0 h 590"/>
                <a:gd name="T32" fmla="*/ 231602 w 634"/>
                <a:gd name="T33" fmla="*/ 554747 h 590"/>
                <a:gd name="T34" fmla="*/ 231602 w 634"/>
                <a:gd name="T35" fmla="*/ 554747 h 590"/>
                <a:gd name="T36" fmla="*/ 216930 w 634"/>
                <a:gd name="T37" fmla="*/ 585102 h 590"/>
                <a:gd name="T38" fmla="*/ 185491 w 634"/>
                <a:gd name="T39" fmla="*/ 585102 h 590"/>
                <a:gd name="T40" fmla="*/ 169772 w 634"/>
                <a:gd name="T41" fmla="*/ 554747 h 590"/>
                <a:gd name="T42" fmla="*/ 169772 w 634"/>
                <a:gd name="T43" fmla="*/ 415537 h 590"/>
                <a:gd name="T44" fmla="*/ 231602 w 634"/>
                <a:gd name="T45" fmla="*/ 415537 h 590"/>
                <a:gd name="T46" fmla="*/ 231602 w 634"/>
                <a:gd name="T47" fmla="*/ 554747 h 590"/>
                <a:gd name="T48" fmla="*/ 339543 w 634"/>
                <a:gd name="T49" fmla="*/ 369483 h 590"/>
                <a:gd name="T50" fmla="*/ 339543 w 634"/>
                <a:gd name="T51" fmla="*/ 369483 h 590"/>
                <a:gd name="T52" fmla="*/ 169772 w 634"/>
                <a:gd name="T53" fmla="*/ 369483 h 590"/>
                <a:gd name="T54" fmla="*/ 46111 w 634"/>
                <a:gd name="T55" fmla="*/ 277374 h 590"/>
                <a:gd name="T56" fmla="*/ 169772 w 634"/>
                <a:gd name="T57" fmla="*/ 169564 h 590"/>
                <a:gd name="T58" fmla="*/ 339543 w 634"/>
                <a:gd name="T59" fmla="*/ 169564 h 590"/>
                <a:gd name="T60" fmla="*/ 339543 w 634"/>
                <a:gd name="T61" fmla="*/ 369483 h 590"/>
                <a:gd name="T62" fmla="*/ 431765 w 634"/>
                <a:gd name="T63" fmla="*/ 369483 h 590"/>
                <a:gd name="T64" fmla="*/ 431765 w 634"/>
                <a:gd name="T65" fmla="*/ 369483 h 590"/>
                <a:gd name="T66" fmla="*/ 370983 w 634"/>
                <a:gd name="T67" fmla="*/ 369483 h 590"/>
                <a:gd name="T68" fmla="*/ 370983 w 634"/>
                <a:gd name="T69" fmla="*/ 169564 h 590"/>
                <a:gd name="T70" fmla="*/ 431765 w 634"/>
                <a:gd name="T71" fmla="*/ 169564 h 590"/>
                <a:gd name="T72" fmla="*/ 431765 w 634"/>
                <a:gd name="T73" fmla="*/ 369483 h 590"/>
                <a:gd name="T74" fmla="*/ 617256 w 634"/>
                <a:gd name="T75" fmla="*/ 492993 h 590"/>
                <a:gd name="T76" fmla="*/ 617256 w 634"/>
                <a:gd name="T77" fmla="*/ 492993 h 590"/>
                <a:gd name="T78" fmla="*/ 478924 w 634"/>
                <a:gd name="T79" fmla="*/ 400884 h 590"/>
                <a:gd name="T80" fmla="*/ 478924 w 634"/>
                <a:gd name="T81" fmla="*/ 153864 h 590"/>
                <a:gd name="T82" fmla="*/ 617256 w 634"/>
                <a:gd name="T83" fmla="*/ 46055 h 590"/>
                <a:gd name="T84" fmla="*/ 617256 w 634"/>
                <a:gd name="T85" fmla="*/ 492993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34" h="590">
                  <a:moveTo>
                    <a:pt x="589" y="0"/>
                  </a:moveTo>
                  <a:lnTo>
                    <a:pt x="589" y="0"/>
                  </a:lnTo>
                  <a:cubicBezTo>
                    <a:pt x="412" y="117"/>
                    <a:pt x="412" y="117"/>
                    <a:pt x="412" y="117"/>
                  </a:cubicBezTo>
                  <a:cubicBezTo>
                    <a:pt x="162" y="117"/>
                    <a:pt x="162" y="117"/>
                    <a:pt x="162" y="117"/>
                  </a:cubicBezTo>
                  <a:cubicBezTo>
                    <a:pt x="74" y="117"/>
                    <a:pt x="0" y="176"/>
                    <a:pt x="0" y="265"/>
                  </a:cubicBezTo>
                  <a:cubicBezTo>
                    <a:pt x="0" y="338"/>
                    <a:pt x="59" y="383"/>
                    <a:pt x="118" y="397"/>
                  </a:cubicBezTo>
                  <a:lnTo>
                    <a:pt x="118" y="559"/>
                  </a:lnTo>
                  <a:cubicBezTo>
                    <a:pt x="118" y="574"/>
                    <a:pt x="148" y="589"/>
                    <a:pt x="162" y="589"/>
                  </a:cubicBezTo>
                  <a:cubicBezTo>
                    <a:pt x="221" y="589"/>
                    <a:pt x="221" y="589"/>
                    <a:pt x="221" y="589"/>
                  </a:cubicBezTo>
                  <a:cubicBezTo>
                    <a:pt x="236" y="589"/>
                    <a:pt x="265" y="574"/>
                    <a:pt x="265" y="559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412" y="397"/>
                    <a:pt x="412" y="397"/>
                    <a:pt x="412" y="397"/>
                  </a:cubicBezTo>
                  <a:cubicBezTo>
                    <a:pt x="589" y="515"/>
                    <a:pt x="589" y="515"/>
                    <a:pt x="589" y="515"/>
                  </a:cubicBezTo>
                  <a:cubicBezTo>
                    <a:pt x="619" y="515"/>
                    <a:pt x="633" y="500"/>
                    <a:pt x="633" y="471"/>
                  </a:cubicBezTo>
                  <a:cubicBezTo>
                    <a:pt x="633" y="44"/>
                    <a:pt x="633" y="44"/>
                    <a:pt x="633" y="44"/>
                  </a:cubicBezTo>
                  <a:cubicBezTo>
                    <a:pt x="633" y="29"/>
                    <a:pt x="619" y="0"/>
                    <a:pt x="589" y="0"/>
                  </a:cubicBezTo>
                  <a:close/>
                  <a:moveTo>
                    <a:pt x="221" y="530"/>
                  </a:moveTo>
                  <a:lnTo>
                    <a:pt x="221" y="530"/>
                  </a:lnTo>
                  <a:cubicBezTo>
                    <a:pt x="221" y="545"/>
                    <a:pt x="207" y="559"/>
                    <a:pt x="207" y="559"/>
                  </a:cubicBezTo>
                  <a:cubicBezTo>
                    <a:pt x="177" y="559"/>
                    <a:pt x="177" y="559"/>
                    <a:pt x="177" y="559"/>
                  </a:cubicBezTo>
                  <a:cubicBezTo>
                    <a:pt x="177" y="559"/>
                    <a:pt x="162" y="545"/>
                    <a:pt x="162" y="530"/>
                  </a:cubicBezTo>
                  <a:cubicBezTo>
                    <a:pt x="162" y="397"/>
                    <a:pt x="162" y="397"/>
                    <a:pt x="162" y="397"/>
                  </a:cubicBezTo>
                  <a:cubicBezTo>
                    <a:pt x="162" y="397"/>
                    <a:pt x="207" y="397"/>
                    <a:pt x="221" y="397"/>
                  </a:cubicBezTo>
                  <a:lnTo>
                    <a:pt x="221" y="530"/>
                  </a:lnTo>
                  <a:close/>
                  <a:moveTo>
                    <a:pt x="324" y="353"/>
                  </a:moveTo>
                  <a:lnTo>
                    <a:pt x="324" y="353"/>
                  </a:lnTo>
                  <a:cubicBezTo>
                    <a:pt x="162" y="353"/>
                    <a:pt x="162" y="353"/>
                    <a:pt x="162" y="353"/>
                  </a:cubicBezTo>
                  <a:cubicBezTo>
                    <a:pt x="118" y="353"/>
                    <a:pt x="44" y="353"/>
                    <a:pt x="44" y="265"/>
                  </a:cubicBezTo>
                  <a:cubicBezTo>
                    <a:pt x="44" y="176"/>
                    <a:pt x="118" y="162"/>
                    <a:pt x="162" y="162"/>
                  </a:cubicBezTo>
                  <a:cubicBezTo>
                    <a:pt x="324" y="162"/>
                    <a:pt x="324" y="162"/>
                    <a:pt x="324" y="162"/>
                  </a:cubicBezTo>
                  <a:lnTo>
                    <a:pt x="324" y="353"/>
                  </a:lnTo>
                  <a:close/>
                  <a:moveTo>
                    <a:pt x="412" y="353"/>
                  </a:moveTo>
                  <a:lnTo>
                    <a:pt x="412" y="353"/>
                  </a:lnTo>
                  <a:cubicBezTo>
                    <a:pt x="354" y="353"/>
                    <a:pt x="354" y="353"/>
                    <a:pt x="354" y="353"/>
                  </a:cubicBezTo>
                  <a:cubicBezTo>
                    <a:pt x="354" y="162"/>
                    <a:pt x="354" y="162"/>
                    <a:pt x="354" y="162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62"/>
                    <a:pt x="412" y="338"/>
                    <a:pt x="412" y="353"/>
                  </a:cubicBezTo>
                  <a:close/>
                  <a:moveTo>
                    <a:pt x="589" y="471"/>
                  </a:moveTo>
                  <a:lnTo>
                    <a:pt x="589" y="471"/>
                  </a:lnTo>
                  <a:cubicBezTo>
                    <a:pt x="457" y="383"/>
                    <a:pt x="457" y="383"/>
                    <a:pt x="457" y="383"/>
                  </a:cubicBezTo>
                  <a:cubicBezTo>
                    <a:pt x="457" y="353"/>
                    <a:pt x="457" y="162"/>
                    <a:pt x="457" y="147"/>
                  </a:cubicBezTo>
                  <a:cubicBezTo>
                    <a:pt x="589" y="44"/>
                    <a:pt x="589" y="44"/>
                    <a:pt x="589" y="44"/>
                  </a:cubicBezTo>
                  <a:cubicBezTo>
                    <a:pt x="589" y="74"/>
                    <a:pt x="589" y="456"/>
                    <a:pt x="589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16" tIns="45708" rIns="91416" bIns="45708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7911645" y="10592096"/>
              <a:ext cx="4515081" cy="50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12345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17911645" y="7616825"/>
              <a:ext cx="4515081" cy="50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12345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7911645" y="4840961"/>
              <a:ext cx="4515081" cy="50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700" kern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/>
                  <a:sym typeface="Lato"/>
                </a:rPr>
                <a:t>12345</a:t>
              </a:r>
              <a:endParaRPr lang="en-US" sz="1700" kern="0" dirty="0">
                <a:solidFill>
                  <a:schemeClr val="bg1">
                    <a:lumMod val="85000"/>
                  </a:schemeClr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68" name="Group 23"/>
          <p:cNvGrpSpPr/>
          <p:nvPr/>
        </p:nvGrpSpPr>
        <p:grpSpPr bwMode="auto">
          <a:xfrm>
            <a:off x="7083630" y="4225988"/>
            <a:ext cx="3871344" cy="2978029"/>
            <a:chOff x="10070537" y="3323510"/>
            <a:chExt cx="5533238" cy="4265690"/>
          </a:xfrm>
        </p:grpSpPr>
        <p:grpSp>
          <p:nvGrpSpPr>
            <p:cNvPr id="69" name="Group 62"/>
            <p:cNvGrpSpPr/>
            <p:nvPr/>
          </p:nvGrpSpPr>
          <p:grpSpPr bwMode="auto">
            <a:xfrm>
              <a:off x="10070537" y="3323510"/>
              <a:ext cx="4265896" cy="4265690"/>
              <a:chOff x="10070537" y="3323510"/>
              <a:chExt cx="4265896" cy="4265690"/>
            </a:xfrm>
          </p:grpSpPr>
          <p:sp>
            <p:nvSpPr>
              <p:cNvPr id="114" name="Freeform 13"/>
              <p:cNvSpPr>
                <a:spLocks noChangeArrowheads="1"/>
              </p:cNvSpPr>
              <p:nvPr/>
            </p:nvSpPr>
            <p:spPr bwMode="auto">
              <a:xfrm>
                <a:off x="10070537" y="3323510"/>
                <a:ext cx="4265896" cy="4265690"/>
              </a:xfrm>
              <a:custGeom>
                <a:avLst/>
                <a:gdLst>
                  <a:gd name="T0" fmla="*/ 1536065523 w 4540"/>
                  <a:gd name="T1" fmla="*/ 767826079 h 4540"/>
                  <a:gd name="T2" fmla="*/ 1536065523 w 4540"/>
                  <a:gd name="T3" fmla="*/ 767826079 h 4540"/>
                  <a:gd name="T4" fmla="*/ 768202364 w 4540"/>
                  <a:gd name="T5" fmla="*/ 1535991346 h 4540"/>
                  <a:gd name="T6" fmla="*/ 0 w 4540"/>
                  <a:gd name="T7" fmla="*/ 767826079 h 4540"/>
                  <a:gd name="T8" fmla="*/ 768202364 w 4540"/>
                  <a:gd name="T9" fmla="*/ 0 h 4540"/>
                  <a:gd name="T10" fmla="*/ 1536065523 w 4540"/>
                  <a:gd name="T11" fmla="*/ 767826079 h 45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40" h="4540">
                    <a:moveTo>
                      <a:pt x="4539" y="2269"/>
                    </a:moveTo>
                    <a:lnTo>
                      <a:pt x="4539" y="2269"/>
                    </a:lnTo>
                    <a:cubicBezTo>
                      <a:pt x="4539" y="3523"/>
                      <a:pt x="3523" y="4539"/>
                      <a:pt x="2270" y="4539"/>
                    </a:cubicBezTo>
                    <a:cubicBezTo>
                      <a:pt x="1016" y="4539"/>
                      <a:pt x="0" y="3523"/>
                      <a:pt x="0" y="2269"/>
                    </a:cubicBezTo>
                    <a:cubicBezTo>
                      <a:pt x="0" y="1016"/>
                      <a:pt x="1016" y="0"/>
                      <a:pt x="2270" y="0"/>
                    </a:cubicBezTo>
                    <a:cubicBezTo>
                      <a:pt x="3523" y="0"/>
                      <a:pt x="4539" y="1016"/>
                      <a:pt x="4539" y="22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5" name="Freeform 14"/>
              <p:cNvSpPr>
                <a:spLocks noChangeArrowheads="1"/>
              </p:cNvSpPr>
              <p:nvPr/>
            </p:nvSpPr>
            <p:spPr bwMode="auto">
              <a:xfrm>
                <a:off x="10542684" y="3791492"/>
                <a:ext cx="3321600" cy="3321439"/>
              </a:xfrm>
              <a:custGeom>
                <a:avLst/>
                <a:gdLst>
                  <a:gd name="T0" fmla="*/ 1194963907 w 3538"/>
                  <a:gd name="T1" fmla="*/ 597284481 h 3538"/>
                  <a:gd name="T2" fmla="*/ 1194963907 w 3538"/>
                  <a:gd name="T3" fmla="*/ 597284481 h 3538"/>
                  <a:gd name="T4" fmla="*/ 597651413 w 3538"/>
                  <a:gd name="T5" fmla="*/ 1194905987 h 3538"/>
                  <a:gd name="T6" fmla="*/ 0 w 3538"/>
                  <a:gd name="T7" fmla="*/ 597284481 h 3538"/>
                  <a:gd name="T8" fmla="*/ 597651413 w 3538"/>
                  <a:gd name="T9" fmla="*/ 0 h 3538"/>
                  <a:gd name="T10" fmla="*/ 1194963907 w 3538"/>
                  <a:gd name="T11" fmla="*/ 597284481 h 35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38" h="3538">
                    <a:moveTo>
                      <a:pt x="3537" y="1768"/>
                    </a:moveTo>
                    <a:lnTo>
                      <a:pt x="3537" y="1768"/>
                    </a:lnTo>
                    <a:cubicBezTo>
                      <a:pt x="3537" y="2745"/>
                      <a:pt x="2745" y="3537"/>
                      <a:pt x="1769" y="3537"/>
                    </a:cubicBezTo>
                    <a:cubicBezTo>
                      <a:pt x="792" y="3537"/>
                      <a:pt x="0" y="2745"/>
                      <a:pt x="0" y="1768"/>
                    </a:cubicBezTo>
                    <a:cubicBezTo>
                      <a:pt x="0" y="792"/>
                      <a:pt x="792" y="0"/>
                      <a:pt x="1769" y="0"/>
                    </a:cubicBezTo>
                    <a:cubicBezTo>
                      <a:pt x="2745" y="0"/>
                      <a:pt x="3537" y="792"/>
                      <a:pt x="3537" y="1768"/>
                    </a:cubicBezTo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</a:extLst>
            </p:spPr>
            <p:txBody>
              <a:bodyPr lIns="38094" tIns="38094" rIns="38094" bIns="38094" anchor="ctr"/>
              <a:lstStyle/>
              <a:p>
                <a:pPr algn="ctr" defTabSz="3194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100" ker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"/>
                  <a:sym typeface="Helvetica Light"/>
                </a:endParaRPr>
              </a:p>
            </p:txBody>
          </p:sp>
          <p:sp>
            <p:nvSpPr>
              <p:cNvPr id="116" name="Freeform 15"/>
              <p:cNvSpPr>
                <a:spLocks noChangeArrowheads="1"/>
              </p:cNvSpPr>
              <p:nvPr/>
            </p:nvSpPr>
            <p:spPr bwMode="auto">
              <a:xfrm>
                <a:off x="11010691" y="4263617"/>
                <a:ext cx="2381445" cy="2381333"/>
              </a:xfrm>
              <a:custGeom>
                <a:avLst/>
                <a:gdLst>
                  <a:gd name="T0" fmla="*/ 856843160 w 2536"/>
                  <a:gd name="T1" fmla="*/ 428233348 h 2536"/>
                  <a:gd name="T2" fmla="*/ 856843160 w 2536"/>
                  <a:gd name="T3" fmla="*/ 428233348 h 2536"/>
                  <a:gd name="T4" fmla="*/ 428590610 w 2536"/>
                  <a:gd name="T5" fmla="*/ 856803801 h 2536"/>
                  <a:gd name="T6" fmla="*/ 0 w 2536"/>
                  <a:gd name="T7" fmla="*/ 428233348 h 2536"/>
                  <a:gd name="T8" fmla="*/ 428590610 w 2536"/>
                  <a:gd name="T9" fmla="*/ 0 h 2536"/>
                  <a:gd name="T10" fmla="*/ 856843160 w 2536"/>
                  <a:gd name="T11" fmla="*/ 428233348 h 2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6" h="2536">
                    <a:moveTo>
                      <a:pt x="2535" y="1267"/>
                    </a:moveTo>
                    <a:lnTo>
                      <a:pt x="2535" y="1267"/>
                    </a:lnTo>
                    <a:cubicBezTo>
                      <a:pt x="2535" y="1966"/>
                      <a:pt x="1969" y="2535"/>
                      <a:pt x="1268" y="2535"/>
                    </a:cubicBezTo>
                    <a:cubicBezTo>
                      <a:pt x="569" y="2535"/>
                      <a:pt x="0" y="1966"/>
                      <a:pt x="0" y="1267"/>
                    </a:cubicBezTo>
                    <a:cubicBezTo>
                      <a:pt x="0" y="566"/>
                      <a:pt x="569" y="0"/>
                      <a:pt x="1268" y="0"/>
                    </a:cubicBezTo>
                    <a:cubicBezTo>
                      <a:pt x="1969" y="0"/>
                      <a:pt x="2535" y="566"/>
                      <a:pt x="2535" y="1267"/>
                    </a:cubicBez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</a:extLst>
            </p:spPr>
            <p:txBody>
              <a:bodyPr lIns="38094" tIns="38094" rIns="38094" bIns="38094" anchor="ctr"/>
              <a:lstStyle/>
              <a:p>
                <a:pPr algn="ctr" defTabSz="3194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100" ker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"/>
                  <a:sym typeface="Helvetica Light"/>
                </a:endParaRPr>
              </a:p>
            </p:txBody>
          </p:sp>
          <p:sp>
            <p:nvSpPr>
              <p:cNvPr id="117" name="Freeform 16"/>
              <p:cNvSpPr>
                <a:spLocks noChangeArrowheads="1"/>
              </p:cNvSpPr>
              <p:nvPr/>
            </p:nvSpPr>
            <p:spPr bwMode="auto">
              <a:xfrm>
                <a:off x="11482839" y="4731602"/>
                <a:ext cx="1441293" cy="1445364"/>
              </a:xfrm>
              <a:custGeom>
                <a:avLst/>
                <a:gdLst>
                  <a:gd name="T0" fmla="*/ 518724545 w 1534"/>
                  <a:gd name="T1" fmla="*/ 260672385 h 1537"/>
                  <a:gd name="T2" fmla="*/ 518724545 w 1534"/>
                  <a:gd name="T3" fmla="*/ 260672385 h 1537"/>
                  <a:gd name="T4" fmla="*/ 259531394 w 1534"/>
                  <a:gd name="T5" fmla="*/ 520666756 h 1537"/>
                  <a:gd name="T6" fmla="*/ 0 w 1534"/>
                  <a:gd name="T7" fmla="*/ 260672385 h 1537"/>
                  <a:gd name="T8" fmla="*/ 259531394 w 1534"/>
                  <a:gd name="T9" fmla="*/ 0 h 1537"/>
                  <a:gd name="T10" fmla="*/ 518724545 w 1534"/>
                  <a:gd name="T11" fmla="*/ 260672385 h 15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34" h="1537">
                    <a:moveTo>
                      <a:pt x="1533" y="769"/>
                    </a:moveTo>
                    <a:lnTo>
                      <a:pt x="1533" y="769"/>
                    </a:lnTo>
                    <a:cubicBezTo>
                      <a:pt x="1533" y="1193"/>
                      <a:pt x="1191" y="1536"/>
                      <a:pt x="767" y="1536"/>
                    </a:cubicBezTo>
                    <a:cubicBezTo>
                      <a:pt x="342" y="1536"/>
                      <a:pt x="0" y="1193"/>
                      <a:pt x="0" y="769"/>
                    </a:cubicBezTo>
                    <a:cubicBezTo>
                      <a:pt x="0" y="345"/>
                      <a:pt x="342" y="0"/>
                      <a:pt x="767" y="0"/>
                    </a:cubicBezTo>
                    <a:cubicBezTo>
                      <a:pt x="1191" y="0"/>
                      <a:pt x="1533" y="345"/>
                      <a:pt x="1533" y="76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8" name="Freeform 17"/>
              <p:cNvSpPr>
                <a:spLocks noChangeArrowheads="1"/>
              </p:cNvSpPr>
              <p:nvPr/>
            </p:nvSpPr>
            <p:spPr bwMode="auto">
              <a:xfrm>
                <a:off x="11950843" y="5199582"/>
                <a:ext cx="501141" cy="501117"/>
              </a:xfrm>
              <a:custGeom>
                <a:avLst/>
                <a:gdLst>
                  <a:gd name="T0" fmla="*/ 179594884 w 535"/>
                  <a:gd name="T1" fmla="*/ 90129873 h 535"/>
                  <a:gd name="T2" fmla="*/ 179594884 w 535"/>
                  <a:gd name="T3" fmla="*/ 90129873 h 535"/>
                  <a:gd name="T4" fmla="*/ 89460694 w 535"/>
                  <a:gd name="T5" fmla="*/ 179586283 h 535"/>
                  <a:gd name="T6" fmla="*/ 0 w 535"/>
                  <a:gd name="T7" fmla="*/ 90129873 h 535"/>
                  <a:gd name="T8" fmla="*/ 89460694 w 535"/>
                  <a:gd name="T9" fmla="*/ 0 h 535"/>
                  <a:gd name="T10" fmla="*/ 179594884 w 535"/>
                  <a:gd name="T11" fmla="*/ 90129873 h 5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5" h="535">
                    <a:moveTo>
                      <a:pt x="534" y="268"/>
                    </a:moveTo>
                    <a:lnTo>
                      <a:pt x="534" y="268"/>
                    </a:lnTo>
                    <a:cubicBezTo>
                      <a:pt x="534" y="415"/>
                      <a:pt x="412" y="534"/>
                      <a:pt x="266" y="534"/>
                    </a:cubicBezTo>
                    <a:cubicBezTo>
                      <a:pt x="119" y="534"/>
                      <a:pt x="0" y="415"/>
                      <a:pt x="0" y="268"/>
                    </a:cubicBezTo>
                    <a:cubicBezTo>
                      <a:pt x="0" y="121"/>
                      <a:pt x="119" y="0"/>
                      <a:pt x="266" y="0"/>
                    </a:cubicBezTo>
                    <a:cubicBezTo>
                      <a:pt x="412" y="0"/>
                      <a:pt x="534" y="121"/>
                      <a:pt x="534" y="268"/>
                    </a:cubicBez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</a:extLst>
            </p:spPr>
            <p:txBody>
              <a:bodyPr lIns="38094" tIns="38094" rIns="38094" bIns="38094" anchor="ctr"/>
              <a:lstStyle/>
              <a:p>
                <a:pPr algn="ctr" defTabSz="3194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100" ker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"/>
                  <a:sym typeface="Helvetica Light"/>
                </a:endParaRPr>
              </a:p>
            </p:txBody>
          </p:sp>
        </p:grpSp>
        <p:grpSp>
          <p:nvGrpSpPr>
            <p:cNvPr id="70" name="Group 68"/>
            <p:cNvGrpSpPr/>
            <p:nvPr/>
          </p:nvGrpSpPr>
          <p:grpSpPr bwMode="auto">
            <a:xfrm>
              <a:off x="12124791" y="3770786"/>
              <a:ext cx="3478984" cy="1689710"/>
              <a:chOff x="12124791" y="3770786"/>
              <a:chExt cx="3478984" cy="1689710"/>
            </a:xfrm>
          </p:grpSpPr>
          <p:sp>
            <p:nvSpPr>
              <p:cNvPr id="71" name="Freeform 18"/>
              <p:cNvSpPr>
                <a:spLocks noChangeArrowheads="1"/>
              </p:cNvSpPr>
              <p:nvPr/>
            </p:nvSpPr>
            <p:spPr bwMode="auto">
              <a:xfrm>
                <a:off x="12124793" y="4118666"/>
                <a:ext cx="2841169" cy="1341829"/>
              </a:xfrm>
              <a:custGeom>
                <a:avLst/>
                <a:gdLst>
                  <a:gd name="T0" fmla="*/ 100219111 w 3023"/>
                  <a:gd name="T1" fmla="*/ 382395930 h 1430"/>
                  <a:gd name="T2" fmla="*/ 1002867807 w 3023"/>
                  <a:gd name="T3" fmla="*/ 0 h 1430"/>
                  <a:gd name="T4" fmla="*/ 1023182683 w 3023"/>
                  <a:gd name="T5" fmla="*/ 48938286 h 1430"/>
                  <a:gd name="T6" fmla="*/ 0 w 3023"/>
                  <a:gd name="T7" fmla="*/ 482298383 h 1430"/>
                  <a:gd name="T8" fmla="*/ 100219111 w 3023"/>
                  <a:gd name="T9" fmla="*/ 382395930 h 14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3" h="1430">
                    <a:moveTo>
                      <a:pt x="296" y="1133"/>
                    </a:moveTo>
                    <a:lnTo>
                      <a:pt x="2962" y="0"/>
                    </a:lnTo>
                    <a:lnTo>
                      <a:pt x="3022" y="145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rgbClr val="515D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09" name="Freeform 19"/>
              <p:cNvSpPr>
                <a:spLocks noChangeArrowheads="1"/>
              </p:cNvSpPr>
              <p:nvPr/>
            </p:nvSpPr>
            <p:spPr bwMode="auto">
              <a:xfrm>
                <a:off x="12124791" y="4255333"/>
                <a:ext cx="2899153" cy="1205163"/>
              </a:xfrm>
              <a:custGeom>
                <a:avLst/>
                <a:gdLst>
                  <a:gd name="T0" fmla="*/ 141743780 w 3086"/>
                  <a:gd name="T1" fmla="*/ 430563943 h 1285"/>
                  <a:gd name="T2" fmla="*/ 1043629318 w 3086"/>
                  <a:gd name="T3" fmla="*/ 48552594 h 1285"/>
                  <a:gd name="T4" fmla="*/ 1022316880 w 3086"/>
                  <a:gd name="T5" fmla="*/ 0 h 1285"/>
                  <a:gd name="T6" fmla="*/ 0 w 3086"/>
                  <a:gd name="T7" fmla="*/ 432923624 h 1285"/>
                  <a:gd name="T8" fmla="*/ 141743780 w 3086"/>
                  <a:gd name="T9" fmla="*/ 430563943 h 1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86" h="1285">
                    <a:moveTo>
                      <a:pt x="419" y="1277"/>
                    </a:moveTo>
                    <a:lnTo>
                      <a:pt x="3085" y="144"/>
                    </a:lnTo>
                    <a:lnTo>
                      <a:pt x="3022" y="0"/>
                    </a:lnTo>
                    <a:lnTo>
                      <a:pt x="0" y="1284"/>
                    </a:lnTo>
                    <a:lnTo>
                      <a:pt x="419" y="1277"/>
                    </a:lnTo>
                  </a:path>
                </a:pathLst>
              </a:custGeom>
              <a:solidFill>
                <a:srgbClr val="8282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0" name="Freeform 20"/>
              <p:cNvSpPr>
                <a:spLocks noChangeArrowheads="1"/>
              </p:cNvSpPr>
              <p:nvPr/>
            </p:nvSpPr>
            <p:spPr bwMode="auto">
              <a:xfrm>
                <a:off x="12157926" y="4097957"/>
                <a:ext cx="2841169" cy="1341829"/>
              </a:xfrm>
              <a:custGeom>
                <a:avLst/>
                <a:gdLst>
                  <a:gd name="T0" fmla="*/ 100020228 w 3026"/>
                  <a:gd name="T1" fmla="*/ 382395930 h 1430"/>
                  <a:gd name="T2" fmla="*/ 1001556202 w 3026"/>
                  <a:gd name="T3" fmla="*/ 0 h 1430"/>
                  <a:gd name="T4" fmla="*/ 1022168291 w 3026"/>
                  <a:gd name="T5" fmla="*/ 48601422 h 1430"/>
                  <a:gd name="T6" fmla="*/ 0 w 3026"/>
                  <a:gd name="T7" fmla="*/ 482298383 h 1430"/>
                  <a:gd name="T8" fmla="*/ 100020228 w 3026"/>
                  <a:gd name="T9" fmla="*/ 382395930 h 14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26" h="1430">
                    <a:moveTo>
                      <a:pt x="296" y="1133"/>
                    </a:moveTo>
                    <a:lnTo>
                      <a:pt x="2964" y="0"/>
                    </a:lnTo>
                    <a:lnTo>
                      <a:pt x="3025" y="144"/>
                    </a:lnTo>
                    <a:lnTo>
                      <a:pt x="0" y="1429"/>
                    </a:lnTo>
                    <a:lnTo>
                      <a:pt x="296" y="1133"/>
                    </a:lnTo>
                  </a:path>
                </a:pathLst>
              </a:custGeom>
              <a:solidFill>
                <a:srgbClr val="A6A6A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1" name="Freeform 21"/>
              <p:cNvSpPr>
                <a:spLocks noChangeArrowheads="1"/>
              </p:cNvSpPr>
              <p:nvPr/>
            </p:nvSpPr>
            <p:spPr bwMode="auto">
              <a:xfrm>
                <a:off x="12157924" y="4234626"/>
                <a:ext cx="2899153" cy="1209302"/>
              </a:xfrm>
              <a:custGeom>
                <a:avLst/>
                <a:gdLst>
                  <a:gd name="T0" fmla="*/ 141806968 w 3089"/>
                  <a:gd name="T1" fmla="*/ 433191536 h 1286"/>
                  <a:gd name="T2" fmla="*/ 1042615758 w 3089"/>
                  <a:gd name="T3" fmla="*/ 49149757 h 1286"/>
                  <a:gd name="T4" fmla="*/ 1021344666 w 3089"/>
                  <a:gd name="T5" fmla="*/ 0 h 1286"/>
                  <a:gd name="T6" fmla="*/ 0 w 3089"/>
                  <a:gd name="T7" fmla="*/ 435565003 h 1286"/>
                  <a:gd name="T8" fmla="*/ 141806968 w 3089"/>
                  <a:gd name="T9" fmla="*/ 433191536 h 1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89" h="1286">
                    <a:moveTo>
                      <a:pt x="420" y="1278"/>
                    </a:moveTo>
                    <a:lnTo>
                      <a:pt x="3088" y="145"/>
                    </a:lnTo>
                    <a:lnTo>
                      <a:pt x="3025" y="0"/>
                    </a:lnTo>
                    <a:lnTo>
                      <a:pt x="0" y="1285"/>
                    </a:lnTo>
                    <a:lnTo>
                      <a:pt x="420" y="1278"/>
                    </a:lnTo>
                  </a:path>
                </a:pathLst>
              </a:cu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2" name="Freeform 22"/>
              <p:cNvSpPr>
                <a:spLocks noChangeArrowheads="1"/>
              </p:cNvSpPr>
              <p:nvPr/>
            </p:nvSpPr>
            <p:spPr bwMode="auto">
              <a:xfrm>
                <a:off x="14560081" y="3770786"/>
                <a:ext cx="820046" cy="604652"/>
              </a:xfrm>
              <a:custGeom>
                <a:avLst/>
                <a:gdLst>
                  <a:gd name="T0" fmla="*/ 0 w 875"/>
                  <a:gd name="T1" fmla="*/ 217275687 h 644"/>
                  <a:gd name="T2" fmla="*/ 0 w 875"/>
                  <a:gd name="T3" fmla="*/ 217275687 h 644"/>
                  <a:gd name="T4" fmla="*/ 109080176 w 875"/>
                  <a:gd name="T5" fmla="*/ 79746463 h 644"/>
                  <a:gd name="T6" fmla="*/ 294247500 w 875"/>
                  <a:gd name="T7" fmla="*/ 0 h 644"/>
                  <a:gd name="T8" fmla="*/ 207723744 w 875"/>
                  <a:gd name="T9" fmla="*/ 129419001 h 644"/>
                  <a:gd name="T10" fmla="*/ 0 w 875"/>
                  <a:gd name="T11" fmla="*/ 217275687 h 6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5" h="644">
                    <a:moveTo>
                      <a:pt x="0" y="643"/>
                    </a:moveTo>
                    <a:lnTo>
                      <a:pt x="0" y="643"/>
                    </a:lnTo>
                    <a:cubicBezTo>
                      <a:pt x="0" y="643"/>
                      <a:pt x="58" y="347"/>
                      <a:pt x="324" y="236"/>
                    </a:cubicBezTo>
                    <a:cubicBezTo>
                      <a:pt x="589" y="122"/>
                      <a:pt x="874" y="0"/>
                      <a:pt x="874" y="0"/>
                    </a:cubicBezTo>
                    <a:cubicBezTo>
                      <a:pt x="617" y="383"/>
                      <a:pt x="617" y="383"/>
                      <a:pt x="617" y="383"/>
                    </a:cubicBezTo>
                    <a:lnTo>
                      <a:pt x="0" y="643"/>
                    </a:lnTo>
                  </a:path>
                </a:pathLst>
              </a:custGeom>
              <a:solidFill>
                <a:srgbClr val="0A56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3" name="Freeform 23"/>
              <p:cNvSpPr>
                <a:spLocks noChangeArrowheads="1"/>
              </p:cNvSpPr>
              <p:nvPr/>
            </p:nvSpPr>
            <p:spPr bwMode="auto">
              <a:xfrm>
                <a:off x="14597357" y="4218063"/>
                <a:ext cx="1006418" cy="401719"/>
              </a:xfrm>
              <a:custGeom>
                <a:avLst/>
                <a:gdLst>
                  <a:gd name="T0" fmla="*/ 0 w 1071"/>
                  <a:gd name="T1" fmla="*/ 89228658 h 427"/>
                  <a:gd name="T2" fmla="*/ 0 w 1071"/>
                  <a:gd name="T3" fmla="*/ 89228658 h 427"/>
                  <a:gd name="T4" fmla="*/ 176003808 w 1071"/>
                  <a:gd name="T5" fmla="*/ 106531739 h 427"/>
                  <a:gd name="T6" fmla="*/ 362162008 w 1071"/>
                  <a:gd name="T7" fmla="*/ 26802278 h 427"/>
                  <a:gd name="T8" fmla="*/ 209850839 w 1071"/>
                  <a:gd name="T9" fmla="*/ 0 h 427"/>
                  <a:gd name="T10" fmla="*/ 0 w 1071"/>
                  <a:gd name="T11" fmla="*/ 89228658 h 42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71" h="427">
                    <a:moveTo>
                      <a:pt x="0" y="263"/>
                    </a:moveTo>
                    <a:lnTo>
                      <a:pt x="0" y="263"/>
                    </a:lnTo>
                    <a:cubicBezTo>
                      <a:pt x="0" y="263"/>
                      <a:pt x="254" y="426"/>
                      <a:pt x="520" y="314"/>
                    </a:cubicBezTo>
                    <a:cubicBezTo>
                      <a:pt x="786" y="200"/>
                      <a:pt x="1070" y="79"/>
                      <a:pt x="1070" y="79"/>
                    </a:cubicBezTo>
                    <a:cubicBezTo>
                      <a:pt x="620" y="0"/>
                      <a:pt x="620" y="0"/>
                      <a:pt x="620" y="0"/>
                    </a:cubicBezTo>
                    <a:lnTo>
                      <a:pt x="0" y="26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16" tIns="121858" rIns="243716" bIns="121858" anchor="ctr"/>
              <a:lstStyle/>
              <a:p>
                <a:pPr algn="ctr" defTabSz="408305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3500" kern="0">
                  <a:solidFill>
                    <a:schemeClr val="bg1">
                      <a:lumMod val="85000"/>
                    </a:schemeClr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4204335" y="427990"/>
            <a:ext cx="4479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项目孵化可行性分析</a:t>
            </a:r>
            <a:endParaRPr lang="zh-CN" altLang="en-US" sz="36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>
        <p:push dir="u"/>
      </p:transition>
    </mc:Choice>
    <mc:Fallback>
      <p:transition advTm="400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27"/>
          <p:cNvSpPr/>
          <p:nvPr/>
        </p:nvSpPr>
        <p:spPr bwMode="auto">
          <a:xfrm flipH="1">
            <a:off x="923925" y="4086225"/>
            <a:ext cx="2580640" cy="2575560"/>
          </a:xfrm>
          <a:custGeom>
            <a:avLst/>
            <a:gdLst>
              <a:gd name="T0" fmla="*/ 0 w 2528"/>
              <a:gd name="T1" fmla="*/ 1843616 h 2527"/>
              <a:gd name="T2" fmla="*/ 0 w 2528"/>
              <a:gd name="T3" fmla="*/ 1843616 h 2527"/>
              <a:gd name="T4" fmla="*/ 1843870 w 2528"/>
              <a:gd name="T5" fmla="*/ 3688691 h 2527"/>
              <a:gd name="T6" fmla="*/ 3687739 w 2528"/>
              <a:gd name="T7" fmla="*/ 1843616 h 2527"/>
              <a:gd name="T8" fmla="*/ 1843870 w 2528"/>
              <a:gd name="T9" fmla="*/ 0 h 2527"/>
              <a:gd name="T10" fmla="*/ 0 w 2528"/>
              <a:gd name="T11" fmla="*/ 1843616 h 25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28" h="2527">
                <a:moveTo>
                  <a:pt x="0" y="1263"/>
                </a:moveTo>
                <a:lnTo>
                  <a:pt x="0" y="1263"/>
                </a:lnTo>
                <a:cubicBezTo>
                  <a:pt x="0" y="1961"/>
                  <a:pt x="566" y="2527"/>
                  <a:pt x="1264" y="2527"/>
                </a:cubicBezTo>
                <a:cubicBezTo>
                  <a:pt x="1962" y="2527"/>
                  <a:pt x="2528" y="1961"/>
                  <a:pt x="2528" y="1263"/>
                </a:cubicBezTo>
                <a:cubicBezTo>
                  <a:pt x="2528" y="565"/>
                  <a:pt x="1962" y="0"/>
                  <a:pt x="1264" y="0"/>
                </a:cubicBezTo>
                <a:cubicBezTo>
                  <a:pt x="566" y="0"/>
                  <a:pt x="0" y="565"/>
                  <a:pt x="0" y="12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</a14:hiddenLine>
            </a:ext>
          </a:extLst>
        </p:spPr>
        <p:txBody>
          <a:bodyPr lIns="182813" tIns="91407" rIns="182813" bIns="91407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en-US" sz="3500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4" name="Freeform 128"/>
          <p:cNvSpPr/>
          <p:nvPr/>
        </p:nvSpPr>
        <p:spPr bwMode="auto">
          <a:xfrm flipH="1">
            <a:off x="2138045" y="5701030"/>
            <a:ext cx="197485" cy="187769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 lIns="182813" tIns="91407" rIns="182813" bIns="91407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zh-CN" sz="2800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5" name="Freeform 129"/>
          <p:cNvSpPr/>
          <p:nvPr/>
        </p:nvSpPr>
        <p:spPr bwMode="auto">
          <a:xfrm rot="18674193" flipH="1">
            <a:off x="1932305" y="5964555"/>
            <a:ext cx="52070" cy="69786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 lIns="182813" tIns="91407" rIns="182813" bIns="91407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zh-CN" sz="3100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6" name="Freeform 130"/>
          <p:cNvSpPr/>
          <p:nvPr/>
        </p:nvSpPr>
        <p:spPr bwMode="auto">
          <a:xfrm rot="2896893" flipH="1">
            <a:off x="2435225" y="5772785"/>
            <a:ext cx="74295" cy="62674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 lIns="182813" tIns="91407" rIns="182813" bIns="91407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</a:pPr>
            <a:endParaRPr lang="zh-CN" altLang="zh-CN" sz="3100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345" name="组合 1344"/>
          <p:cNvGrpSpPr/>
          <p:nvPr/>
        </p:nvGrpSpPr>
        <p:grpSpPr>
          <a:xfrm>
            <a:off x="5615075" y="4262561"/>
            <a:ext cx="2353911" cy="3316064"/>
            <a:chOff x="7972425" y="6105525"/>
            <a:chExt cx="3363913" cy="4749800"/>
          </a:xfrm>
        </p:grpSpPr>
        <p:sp>
          <p:nvSpPr>
            <p:cNvPr id="16" name="Freeform 127"/>
            <p:cNvSpPr/>
            <p:nvPr/>
          </p:nvSpPr>
          <p:spPr bwMode="auto">
            <a:xfrm>
              <a:off x="7972425" y="6105525"/>
              <a:ext cx="3363913" cy="3363913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</a:ln>
          </p:spPr>
          <p:txBody>
            <a:bodyPr lIns="182813" tIns="91407" rIns="182813" bIns="91407"/>
            <a:lstStyle/>
            <a:p>
              <a:pPr algn="ctr" defTabSz="12776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21" name="Freeform 128"/>
            <p:cNvSpPr/>
            <p:nvPr/>
          </p:nvSpPr>
          <p:spPr bwMode="auto">
            <a:xfrm>
              <a:off x="9450388" y="8458200"/>
              <a:ext cx="330200" cy="23971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2" name="Freeform 129"/>
            <p:cNvSpPr/>
            <p:nvPr/>
          </p:nvSpPr>
          <p:spPr bwMode="auto">
            <a:xfrm rot="2925807">
              <a:off x="9846469" y="8732044"/>
              <a:ext cx="130175" cy="7699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3" name="Freeform 130"/>
            <p:cNvSpPr/>
            <p:nvPr/>
          </p:nvSpPr>
          <p:spPr bwMode="auto">
            <a:xfrm rot="-2896893">
              <a:off x="9140825" y="8355013"/>
              <a:ext cx="147638" cy="1046162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1344" name="组合 1343"/>
          <p:cNvGrpSpPr/>
          <p:nvPr/>
        </p:nvGrpSpPr>
        <p:grpSpPr>
          <a:xfrm>
            <a:off x="2944495" y="1774825"/>
            <a:ext cx="3705225" cy="6870700"/>
            <a:chOff x="4792663" y="5257800"/>
            <a:chExt cx="3300412" cy="5597525"/>
          </a:xfrm>
        </p:grpSpPr>
        <p:sp>
          <p:nvSpPr>
            <p:cNvPr id="15" name="Freeform 127"/>
            <p:cNvSpPr/>
            <p:nvPr/>
          </p:nvSpPr>
          <p:spPr bwMode="auto">
            <a:xfrm flipH="1">
              <a:off x="4792663" y="5257800"/>
              <a:ext cx="3300412" cy="3302000"/>
            </a:xfrm>
            <a:custGeom>
              <a:avLst/>
              <a:gdLst>
                <a:gd name="T0" fmla="*/ 0 w 2528"/>
                <a:gd name="T1" fmla="*/ 1650211 h 2527"/>
                <a:gd name="T2" fmla="*/ 0 w 2528"/>
                <a:gd name="T3" fmla="*/ 1650211 h 2527"/>
                <a:gd name="T4" fmla="*/ 1650439 w 2528"/>
                <a:gd name="T5" fmla="*/ 3301728 h 2527"/>
                <a:gd name="T6" fmla="*/ 3300878 w 2528"/>
                <a:gd name="T7" fmla="*/ 1650211 h 2527"/>
                <a:gd name="T8" fmla="*/ 1650439 w 2528"/>
                <a:gd name="T9" fmla="*/ 0 h 2527"/>
                <a:gd name="T10" fmla="*/ 0 w 2528"/>
                <a:gd name="T11" fmla="*/ 1650211 h 25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5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8" name="Freeform 128"/>
            <p:cNvSpPr/>
            <p:nvPr/>
          </p:nvSpPr>
          <p:spPr bwMode="auto">
            <a:xfrm flipH="1">
              <a:off x="6327775" y="7283450"/>
              <a:ext cx="323850" cy="357187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9" name="Freeform 129"/>
            <p:cNvSpPr/>
            <p:nvPr/>
          </p:nvSpPr>
          <p:spPr bwMode="auto">
            <a:xfrm rot="18674193" flipH="1">
              <a:off x="6136481" y="7781132"/>
              <a:ext cx="130175" cy="75723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" name="Freeform 130"/>
            <p:cNvSpPr/>
            <p:nvPr/>
          </p:nvSpPr>
          <p:spPr bwMode="auto">
            <a:xfrm rot="2896893" flipH="1">
              <a:off x="6823075" y="7381875"/>
              <a:ext cx="74613" cy="1027113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9" name="Rectangle 52"/>
            <p:cNvSpPr>
              <a:spLocks noChangeArrowheads="1"/>
            </p:cNvSpPr>
            <p:nvPr/>
          </p:nvSpPr>
          <p:spPr bwMode="auto">
            <a:xfrm>
              <a:off x="5057887" y="6221167"/>
              <a:ext cx="2860675" cy="2527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dirty="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sym typeface="Arial" panose="02080604020202020204" pitchFamily="34" charset="0"/>
                </a:rPr>
                <a:t>区块链技术公开透明、不可篡改和可追溯的特点，与破解公益扶贫资金管理中效率低下使用不透明等有着天然的契合，这也是将区块链技术应用于公益慈善的内在动力。</a:t>
              </a:r>
              <a:endParaRPr lang="zh-CN" altLang="en-US" sz="24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Arial" panose="02080604020202020204" pitchFamily="34" charset="0"/>
              </a:endParaRPr>
            </a:p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4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Arial" panose="02080604020202020204" pitchFamily="34" charset="0"/>
              </a:endParaRPr>
            </a:p>
          </p:txBody>
        </p:sp>
        <p:sp>
          <p:nvSpPr>
            <p:cNvPr id="30" name="Rectangle 53"/>
            <p:cNvSpPr>
              <a:spLocks noChangeArrowheads="1"/>
            </p:cNvSpPr>
            <p:nvPr/>
          </p:nvSpPr>
          <p:spPr bwMode="auto">
            <a:xfrm>
              <a:off x="5056685" y="5787327"/>
              <a:ext cx="2862262" cy="43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重塑公益事业新格局</a:t>
              </a: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1346" name="组合 1345"/>
          <p:cNvGrpSpPr/>
          <p:nvPr/>
        </p:nvGrpSpPr>
        <p:grpSpPr>
          <a:xfrm>
            <a:off x="7853680" y="2626360"/>
            <a:ext cx="3482975" cy="5621020"/>
            <a:chOff x="11171238" y="4784725"/>
            <a:chExt cx="4002087" cy="6070600"/>
          </a:xfrm>
        </p:grpSpPr>
        <p:sp>
          <p:nvSpPr>
            <p:cNvPr id="3" name="Freeform 127"/>
            <p:cNvSpPr/>
            <p:nvPr/>
          </p:nvSpPr>
          <p:spPr bwMode="auto">
            <a:xfrm>
              <a:off x="11171238" y="4784725"/>
              <a:ext cx="4002087" cy="4002088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 lIns="182813" tIns="91407" rIns="182813" bIns="91407"/>
            <a:lstStyle/>
            <a:p>
              <a:pPr algn="ctr" defTabSz="12776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5" name="Freeform 128"/>
            <p:cNvSpPr/>
            <p:nvPr/>
          </p:nvSpPr>
          <p:spPr bwMode="auto">
            <a:xfrm>
              <a:off x="12957175" y="7394575"/>
              <a:ext cx="349250" cy="34607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6" name="Freeform 129"/>
            <p:cNvSpPr/>
            <p:nvPr/>
          </p:nvSpPr>
          <p:spPr bwMode="auto">
            <a:xfrm rot="2925807">
              <a:off x="13361987" y="8101013"/>
              <a:ext cx="138113" cy="81438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7" name="Freeform 130"/>
            <p:cNvSpPr/>
            <p:nvPr/>
          </p:nvSpPr>
          <p:spPr bwMode="auto">
            <a:xfrm rot="-2896893">
              <a:off x="12655550" y="7658100"/>
              <a:ext cx="120650" cy="110490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11742136" y="5716784"/>
              <a:ext cx="2860675" cy="2971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kern="0" dirty="0">
                  <a:solidFill>
                    <a:prstClr val="white"/>
                  </a:solidFill>
                  <a:latin typeface="华文楷体" panose="02010600040101010101" charset="-122"/>
                  <a:ea typeface="华文楷体" panose="02010600040101010101" charset="-122"/>
                  <a:sym typeface="Helvetica Light"/>
                </a:rPr>
                <a:t>通过本项目的孵化，实现慈善捐款中真正的账务透明、专款专用、财务可追溯，有效解决慈善事业中公信力不足的问题。</a:t>
              </a:r>
              <a:endParaRPr lang="zh-CN" altLang="en-US" sz="2200" kern="0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  <a:sym typeface="Helvetica Light"/>
              </a:endParaRP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11776805" y="5141996"/>
              <a:ext cx="2862264" cy="574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公益更加透明</a:t>
              </a: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1347" name="组合 1346"/>
          <p:cNvGrpSpPr/>
          <p:nvPr/>
        </p:nvGrpSpPr>
        <p:grpSpPr>
          <a:xfrm>
            <a:off x="10581726" y="4086340"/>
            <a:ext cx="2580525" cy="3492285"/>
            <a:chOff x="15070138" y="5853113"/>
            <a:chExt cx="3687762" cy="5002212"/>
          </a:xfrm>
        </p:grpSpPr>
        <p:sp>
          <p:nvSpPr>
            <p:cNvPr id="4" name="Freeform 127"/>
            <p:cNvSpPr/>
            <p:nvPr/>
          </p:nvSpPr>
          <p:spPr bwMode="auto">
            <a:xfrm flipH="1">
              <a:off x="15070138" y="5853113"/>
              <a:ext cx="3687762" cy="3689350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</a:ln>
          </p:spPr>
          <p:txBody>
            <a:bodyPr lIns="182813" tIns="91407" rIns="182813" bIns="91407"/>
            <a:lstStyle/>
            <a:p>
              <a:pPr algn="ctr" defTabSz="12776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8" name="Freeform 128"/>
            <p:cNvSpPr/>
            <p:nvPr/>
          </p:nvSpPr>
          <p:spPr bwMode="auto">
            <a:xfrm flipH="1">
              <a:off x="16805275" y="8166100"/>
              <a:ext cx="282575" cy="26892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9" name="Freeform 129"/>
            <p:cNvSpPr/>
            <p:nvPr/>
          </p:nvSpPr>
          <p:spPr bwMode="auto">
            <a:xfrm rot="18674193" flipH="1">
              <a:off x="16510794" y="8544719"/>
              <a:ext cx="74612" cy="9969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0" name="Freeform 130"/>
            <p:cNvSpPr/>
            <p:nvPr/>
          </p:nvSpPr>
          <p:spPr bwMode="auto">
            <a:xfrm rot="2896893" flipH="1">
              <a:off x="17229931" y="8270082"/>
              <a:ext cx="106363" cy="8953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1348" name="组合 1347"/>
          <p:cNvGrpSpPr/>
          <p:nvPr/>
        </p:nvGrpSpPr>
        <p:grpSpPr>
          <a:xfrm>
            <a:off x="12634595" y="2005330"/>
            <a:ext cx="3952240" cy="7284085"/>
            <a:chOff x="18740438" y="4937125"/>
            <a:chExt cx="4462462" cy="5918200"/>
          </a:xfrm>
        </p:grpSpPr>
        <p:sp>
          <p:nvSpPr>
            <p:cNvPr id="11" name="Freeform 127"/>
            <p:cNvSpPr/>
            <p:nvPr/>
          </p:nvSpPr>
          <p:spPr bwMode="auto">
            <a:xfrm flipH="1">
              <a:off x="18740438" y="4937125"/>
              <a:ext cx="4462462" cy="4462463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</a:ln>
          </p:spPr>
          <p:txBody>
            <a:bodyPr lIns="182813" tIns="91407" rIns="182813" bIns="91407"/>
            <a:lstStyle/>
            <a:p>
              <a:pPr algn="ctr" defTabSz="12776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12" name="Freeform 128"/>
            <p:cNvSpPr/>
            <p:nvPr/>
          </p:nvSpPr>
          <p:spPr bwMode="auto">
            <a:xfrm flipH="1">
              <a:off x="20862925" y="8166100"/>
              <a:ext cx="282575" cy="26892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3" name="Freeform 129"/>
            <p:cNvSpPr/>
            <p:nvPr/>
          </p:nvSpPr>
          <p:spPr bwMode="auto">
            <a:xfrm rot="18674193" flipH="1">
              <a:off x="20568444" y="8544719"/>
              <a:ext cx="74612" cy="9969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4" name="Freeform 130"/>
            <p:cNvSpPr/>
            <p:nvPr/>
          </p:nvSpPr>
          <p:spPr bwMode="auto">
            <a:xfrm rot="2896893" flipH="1">
              <a:off x="21287581" y="8270082"/>
              <a:ext cx="106363" cy="8953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1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19441242" y="6033407"/>
              <a:ext cx="3148013" cy="301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kern="0" dirty="0">
                  <a:solidFill>
                    <a:prstClr val="white"/>
                  </a:solidFill>
                  <a:latin typeface="华文楷体" panose="02010600040101010101" charset="-122"/>
                  <a:ea typeface="华文楷体" panose="02010600040101010101" charset="-122"/>
                  <a:sym typeface="Helvetica Light"/>
                </a:rPr>
                <a:t>区块链应用与慈善，通过一个共识的价值链将陌生者串联起来，让彼此不认识的人或组织共同去完成一件事情，并且维护一个共识的机制协议规则，这项技术引导的变革是一场精彩的价值模式重塑。</a:t>
              </a:r>
              <a:endParaRPr lang="zh-CN" altLang="en-US" sz="2200" kern="0" dirty="0">
                <a:solidFill>
                  <a:prstClr val="white"/>
                </a:solidFill>
                <a:latin typeface="华文楷体" panose="02010600040101010101" charset="-122"/>
                <a:ea typeface="华文楷体" panose="02010600040101010101" charset="-122"/>
                <a:sym typeface="Helvetica Light"/>
              </a:endParaRPr>
            </a:p>
          </p:txBody>
        </p:sp>
        <p:sp>
          <p:nvSpPr>
            <p:cNvPr id="38" name="Rectangle 61"/>
            <p:cNvSpPr>
              <a:spLocks noChangeArrowheads="1"/>
            </p:cNvSpPr>
            <p:nvPr/>
          </p:nvSpPr>
          <p:spPr bwMode="auto">
            <a:xfrm>
              <a:off x="19440091" y="5316407"/>
              <a:ext cx="3148894" cy="717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2813" tIns="91407" rIns="182813" bIns="91407">
              <a:spAutoFit/>
            </a:bodyPr>
            <a:lstStyle/>
            <a:p>
              <a:pPr algn="ctr" defTabSz="40830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利于构建社会价值新模式</a:t>
              </a:r>
              <a:endParaRPr lang="en-US" altLang="zh-CN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204335" y="427990"/>
            <a:ext cx="4479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社会公益性价值</a:t>
            </a:r>
            <a:endParaRPr lang="zh-CN" altLang="en-US" sz="36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pic>
        <p:nvPicPr>
          <p:cNvPr id="197" name="Designed_by_Apple_in_Californi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717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4830" y="-1460952"/>
            <a:ext cx="851182" cy="85118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2963614" y="4311636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THANKS </a:t>
            </a:r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感谢聆听</a:t>
            </a:r>
            <a:endParaRPr lang="zh-CN" altLang="zh-CN" sz="9775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09" name="Rectangle 4"/>
          <p:cNvSpPr txBox="1">
            <a:spLocks noChangeArrowheads="1"/>
          </p:cNvSpPr>
          <p:nvPr/>
        </p:nvSpPr>
        <p:spPr bwMode="auto">
          <a:xfrm>
            <a:off x="5198745" y="8232775"/>
            <a:ext cx="7389495" cy="58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ctr"/>
            <a:r>
              <a:rPr lang="zh-CN" altLang="en-US" sz="2795" b="0" dirty="0">
                <a:solidFill>
                  <a:schemeClr val="bg1">
                    <a:lumMod val="85000"/>
                  </a:schemeClr>
                </a:solidFill>
              </a:rPr>
              <a:t>中关村和西二旗采矿工人与匿名财务联合小队</a:t>
            </a:r>
            <a:endParaRPr lang="zh-CN" altLang="en-US" sz="2795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7" name="Rectangle 3"/>
          <p:cNvSpPr txBox="1">
            <a:spLocks noChangeArrowheads="1"/>
          </p:cNvSpPr>
          <p:nvPr/>
        </p:nvSpPr>
        <p:spPr bwMode="auto">
          <a:xfrm>
            <a:off x="6717688" y="1168298"/>
            <a:ext cx="3938480" cy="96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80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萤火链</a:t>
            </a:r>
            <a:endParaRPr lang="zh-CN" altLang="zh-CN" sz="80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 p14:presetBounceEnd="60000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 p14:bounceEnd="60000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74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76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78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0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2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84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86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88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1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2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3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4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96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/>
          <p:bldP spid="209" grpId="0" bldLvl="0" animBg="1"/>
          <p:bldP spid="217" grpId="0"/>
          <p:bldP spid="2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74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76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78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0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2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84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86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88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1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2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3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94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96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9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/>
          <p:bldP spid="209" grpId="0" bldLvl="0" animBg="1"/>
          <p:bldP spid="217" grpId="0"/>
          <p:bldP spid="21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37245" y="5050445"/>
            <a:ext cx="11001530" cy="26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中关村和西二旗采矿工人与匿名财务联合小队</a:t>
            </a:r>
            <a:endParaRPr lang="zh-CN" altLang="en-US" sz="8380" dirty="0">
              <a:solidFill>
                <a:srgbClr val="CEE1F2"/>
              </a:solidFill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5768" y="2774711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团队介绍</a:t>
            </a:r>
            <a:endParaRPr lang="zh-CN" altLang="en-US" sz="4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16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230582" y="1812575"/>
            <a:ext cx="14670407" cy="8295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lang="zh-CN" altLang="en-US" sz="5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中关村和西二旗采矿工人与匿名财务联合小队</a:t>
            </a:r>
            <a:endParaRPr lang="zh-CN" altLang="en-US" sz="5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645677" y="6655238"/>
            <a:ext cx="2401661" cy="4305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28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队长兼研发</a:t>
            </a:r>
            <a:endParaRPr lang="zh-CN" sz="2800" b="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1690816" y="7422131"/>
            <a:ext cx="2535576" cy="184658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北京大学信息安全实验室研究生，曾在爱奇艺公司实习，熟悉区块链理论与开发，现为小米区块链实习工程师。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561135" y="6655238"/>
            <a:ext cx="2401661" cy="4305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28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endParaRPr lang="zh-CN" sz="2800" b="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4550394" y="7422132"/>
            <a:ext cx="2535576" cy="18465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北京大学信息安全实验室研究生，区块链课程助教兼职R语言助教，曾在联想新浪等公司实习，精通区块链理论。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7527004" y="6655238"/>
            <a:ext cx="2401661" cy="4305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28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</a:t>
            </a:r>
            <a:endParaRPr lang="zh-CN" sz="2800" b="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7502293" y="7422132"/>
            <a:ext cx="2535576" cy="1538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北京大学信息安全实验室研究生，精通前端开发，曾在好未来实习。现为今日头条前端实习工程师。</a:t>
            </a:r>
            <a:endParaRPr lang="zh-CN" altLang="en-US"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0330563" y="6655238"/>
            <a:ext cx="2401661" cy="4305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28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endParaRPr lang="zh-CN" sz="2800" b="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0330617" y="7422132"/>
            <a:ext cx="2535576" cy="18465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北京大学信息安全实验室研究生，曾在百度腾讯等公司实习，精通机器学习、区块链技术。现为小米区块链实习工程师。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600188" y="6059443"/>
            <a:ext cx="2401661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3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altLang="en-US" sz="3200" b="0" kern="0" dirty="0">
                <a:solidFill>
                  <a:schemeClr val="bg1">
                    <a:lumMod val="8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郝昊天</a:t>
            </a:r>
            <a:endParaRPr lang="zh-CN" altLang="en-US" sz="3200" b="0" kern="0" dirty="0">
              <a:solidFill>
                <a:schemeClr val="bg1">
                  <a:lumMod val="85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617852" y="6111513"/>
            <a:ext cx="2401661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3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3200" b="0" kern="0" dirty="0">
                <a:solidFill>
                  <a:schemeClr val="bg1">
                    <a:lumMod val="8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毛志来</a:t>
            </a:r>
            <a:endParaRPr lang="zh-CN" sz="3200" b="0" kern="0" dirty="0">
              <a:solidFill>
                <a:schemeClr val="bg1">
                  <a:lumMod val="85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7481320" y="6111513"/>
            <a:ext cx="2401660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3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3200" b="0" kern="0" dirty="0">
                <a:solidFill>
                  <a:schemeClr val="bg1">
                    <a:lumMod val="8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张珺</a:t>
            </a:r>
            <a:endParaRPr lang="zh-CN" sz="3200" b="0" kern="0" dirty="0">
              <a:solidFill>
                <a:schemeClr val="bg1">
                  <a:lumMod val="85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0311650" y="6111513"/>
            <a:ext cx="2401661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3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3200" b="0" kern="0" dirty="0">
                <a:solidFill>
                  <a:schemeClr val="bg1">
                    <a:lumMod val="8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王凯</a:t>
            </a:r>
            <a:endParaRPr lang="zh-CN" sz="3200" b="0" kern="0" dirty="0">
              <a:solidFill>
                <a:schemeClr val="bg1">
                  <a:lumMod val="85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690765" y="3287036"/>
            <a:ext cx="2310588" cy="2305286"/>
          </a:xfrm>
          <a:prstGeom prst="roundRect">
            <a:avLst>
              <a:gd name="adj" fmla="val 50000"/>
            </a:avLst>
          </a:prstGeom>
          <a:blipFill dpi="0" rotWithShape="1">
            <a:blip r:embed="rId1"/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3213080" y="6655435"/>
            <a:ext cx="2687955" cy="4305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2500" b="1">
                <a:solidFill>
                  <a:srgbClr val="0087B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2800" b="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产品经理兼顾问</a:t>
            </a:r>
            <a:endParaRPr lang="zh-CN" sz="2800" b="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3234087" y="7424036"/>
            <a:ext cx="2535576" cy="1538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ctr"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山东财经大学税务研究生，曾在浦发银行济南分行及华普天健会计师事务所实习，熟悉会计及财务。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3143365" y="6111513"/>
            <a:ext cx="2401661" cy="4921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defTabSz="647700">
              <a:lnSpc>
                <a:spcPct val="120000"/>
              </a:lnSpc>
              <a:spcBef>
                <a:spcPts val="1700"/>
              </a:spcBef>
              <a:defRPr sz="3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defRPr sz="1800" b="0">
                <a:solidFill>
                  <a:srgbClr val="000000"/>
                </a:solidFill>
              </a:defRPr>
            </a:pPr>
            <a:r>
              <a:rPr lang="zh-CN" sz="3200" b="0" kern="0" dirty="0">
                <a:solidFill>
                  <a:schemeClr val="bg1">
                    <a:lumMod val="8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刘涵</a:t>
            </a:r>
            <a:endParaRPr lang="zh-CN" sz="3200" b="0" kern="0" dirty="0">
              <a:solidFill>
                <a:schemeClr val="bg1">
                  <a:lumMod val="85000"/>
                </a:schemeClr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652058" y="3287036"/>
            <a:ext cx="2310588" cy="2305286"/>
          </a:xfrm>
          <a:prstGeom prst="roundRect">
            <a:avLst>
              <a:gd name="adj" fmla="val 50000"/>
            </a:avLst>
          </a:prstGeom>
          <a:blipFill rotWithShape="1">
            <a:blip r:embed="rId2" cstate="email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7527007" y="3287036"/>
            <a:ext cx="2310588" cy="2305286"/>
          </a:xfrm>
          <a:prstGeom prst="roundRect">
            <a:avLst>
              <a:gd name="adj" fmla="val 500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0312050" y="3287036"/>
            <a:ext cx="2310588" cy="2305286"/>
          </a:xfrm>
          <a:prstGeom prst="roundRect">
            <a:avLst>
              <a:gd name="adj" fmla="val 50000"/>
            </a:avLst>
          </a:prstGeom>
          <a:blipFill rotWithShape="1"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3234045" y="3287036"/>
            <a:ext cx="2310588" cy="2305286"/>
          </a:xfrm>
          <a:prstGeom prst="roundRect">
            <a:avLst>
              <a:gd name="adj" fmla="val 50000"/>
            </a:avLst>
          </a:prstGeom>
          <a:blipFill rotWithShape="1"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2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66785" y="4861215"/>
            <a:ext cx="11001530" cy="138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萤火链</a:t>
            </a:r>
            <a:endParaRPr lang="zh-CN" altLang="en-US" sz="8380" dirty="0">
              <a:solidFill>
                <a:srgbClr val="CEE1F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5345" y="6645275"/>
            <a:ext cx="13421360" cy="224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2795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愿中国青年都摆脱冷气，只是向上走，不必听自暴自弃者流的话。能做事的做事，能发声的发声。有一分热，发一分光。就令</a:t>
            </a:r>
            <a:r>
              <a:rPr sz="2795" b="1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萤火</a:t>
            </a:r>
            <a:r>
              <a:rPr sz="2795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一般，也可以在黑暗里发一点光，不必等候炬火。</a:t>
            </a:r>
            <a:endParaRPr sz="2795" dirty="0">
              <a:solidFill>
                <a:schemeClr val="bg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defRPr/>
            </a:pPr>
            <a:r>
              <a:rPr sz="2795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                                                                                                               </a:t>
            </a:r>
            <a:r>
              <a:rPr lang="en-US" sz="2795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												--</a:t>
            </a:r>
            <a:r>
              <a:rPr lang="zh-CN" altLang="en-US" sz="2795" dirty="0">
                <a:solidFill>
                  <a:schemeClr val="bg1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鲁迅</a:t>
            </a:r>
            <a:endParaRPr lang="zh-CN" altLang="en-US" sz="2795" dirty="0">
              <a:solidFill>
                <a:schemeClr val="bg1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6403" y="2774711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项目介绍</a:t>
            </a:r>
            <a:endParaRPr lang="zh-CN" altLang="en-US" sz="4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16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242310" y="449580"/>
            <a:ext cx="4767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（一)</a:t>
            </a:r>
            <a:endParaRPr lang="en-US" altLang="zh-CN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41730" y="1265555"/>
            <a:ext cx="9634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>
              <a:solidFill>
                <a:schemeClr val="bg1"/>
              </a:solidFill>
            </a:endParaRPr>
          </a:p>
          <a:p>
            <a:r>
              <a:rPr lang="en-US" altLang="en-US" sz="3600">
                <a:solidFill>
                  <a:schemeClr val="bg1"/>
                </a:solidFill>
              </a:rPr>
              <a:t>部分欠发达地区存在教育经费紧张的问题</a:t>
            </a:r>
            <a:endParaRPr lang="en-US" altLang="en-US" sz="3600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(图为2014年部分省市小学 初中 高中 生均教育经费，单位：元）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2509520"/>
            <a:ext cx="12463145" cy="682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481965" y="2171700"/>
            <a:ext cx="6160770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sz="36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传统慈善捐助模式存在</a:t>
            </a:r>
            <a:r>
              <a:rPr lang="" altLang="zh-CN" sz="36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弊端</a:t>
            </a:r>
            <a:r>
              <a:rPr 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：</a:t>
            </a:r>
            <a:endParaRPr lang="zh-CN" sz="17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grpSp>
        <p:nvGrpSpPr>
          <p:cNvPr id="1229" name="Group 1229"/>
          <p:cNvGrpSpPr/>
          <p:nvPr/>
        </p:nvGrpSpPr>
        <p:grpSpPr>
          <a:xfrm>
            <a:off x="6642274" y="3553561"/>
            <a:ext cx="3308473" cy="5311973"/>
            <a:chOff x="0" y="0"/>
            <a:chExt cx="4728052" cy="7608661"/>
          </a:xfrm>
        </p:grpSpPr>
        <p:pic>
          <p:nvPicPr>
            <p:cNvPr id="1227" name="mockup_0014_iPad_FRONT_black.png"/>
            <p:cNvPicPr/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4728052" cy="760866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228" name="life_in_desert-2560x1440.jp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2" t="3303" r="24372" b="5242"/>
            <a:stretch>
              <a:fillRect/>
            </a:stretch>
          </p:blipFill>
          <p:spPr>
            <a:xfrm>
              <a:off x="281915" y="633464"/>
              <a:ext cx="4116190" cy="5466495"/>
            </a:xfrm>
            <a:prstGeom prst="rect">
              <a:avLst/>
            </a:prstGeom>
            <a:blipFill>
              <a:blip r:embed="rId3"/>
              <a:stretch>
                <a:fillRect t="-26000" b="-33000"/>
              </a:stretch>
            </a:blipFill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611544" y="3532629"/>
            <a:ext cx="4712404" cy="1959149"/>
            <a:chOff x="2251083" y="5059997"/>
            <a:chExt cx="6734374" cy="2806206"/>
          </a:xfrm>
        </p:grpSpPr>
        <p:sp>
          <p:nvSpPr>
            <p:cNvPr id="1207" name="Shape 1207"/>
            <p:cNvSpPr/>
            <p:nvPr/>
          </p:nvSpPr>
          <p:spPr>
            <a:xfrm>
              <a:off x="7797609" y="5059997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8142658" y="5250009"/>
              <a:ext cx="526328" cy="82041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8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2768804" y="5247810"/>
              <a:ext cx="4699077" cy="39656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b="0">
                  <a:solidFill>
                    <a:srgbClr val="000000"/>
                  </a:solidFill>
                </a:defRPr>
              </a:pPr>
              <a:r>
                <a:rPr lang="zh-CN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信息披露规则不统一</a:t>
              </a:r>
              <a:endParaRPr lang="zh-CN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251083" y="6104408"/>
              <a:ext cx="5204099" cy="1761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不同</a:t>
              </a:r>
              <a:r>
                <a:rPr lang="zh-CN" altLang="en-US" sz="1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所有制的慈善组织履行不同的会计准则，慈善组织之间的财务</a:t>
              </a: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信息披露</a:t>
              </a:r>
              <a:r>
                <a:rPr lang="zh-CN" altLang="en-US" sz="1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缺乏横向的可比</a:t>
              </a: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性。 </a:t>
              </a:r>
              <a:r>
                <a:rPr lang="zh-CN" altLang="en-US" sz="1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</a:t>
              </a:r>
              <a:endParaRPr lang="en-US" altLang="zh-CN" sz="17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7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11544" y="5856851"/>
            <a:ext cx="4712404" cy="1750340"/>
            <a:chOff x="2251083" y="8389120"/>
            <a:chExt cx="6734374" cy="2507118"/>
          </a:xfrm>
        </p:grpSpPr>
        <p:sp>
          <p:nvSpPr>
            <p:cNvPr id="1217" name="Shape 1217"/>
            <p:cNvSpPr/>
            <p:nvPr/>
          </p:nvSpPr>
          <p:spPr>
            <a:xfrm>
              <a:off x="7797609" y="8389120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8129957" y="8579132"/>
              <a:ext cx="526328" cy="82041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28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2768804" y="8496892"/>
              <a:ext cx="4699077" cy="39656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b="0">
                  <a:solidFill>
                    <a:srgbClr val="000000"/>
                  </a:solidFill>
                </a:defRPr>
              </a:pPr>
              <a:r>
                <a:rPr lang="zh-CN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信息披露机制不完善</a:t>
              </a:r>
              <a:endParaRPr lang="zh-CN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251083" y="9509176"/>
              <a:ext cx="5204099" cy="138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Lato"/>
                </a:rPr>
                <a:t>缺乏权威全面的慈善组织财务等相关信息的披露平台，财务信息透明度很低，无法满足公众需求。</a:t>
              </a:r>
              <a:endParaRPr sz="17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202788" y="3532629"/>
            <a:ext cx="4614834" cy="1404794"/>
            <a:chOff x="14528609" y="5059997"/>
            <a:chExt cx="6594939" cy="2012170"/>
          </a:xfrm>
        </p:grpSpPr>
        <p:sp>
          <p:nvSpPr>
            <p:cNvPr id="1212" name="Shape 1212"/>
            <p:cNvSpPr/>
            <p:nvPr/>
          </p:nvSpPr>
          <p:spPr>
            <a:xfrm>
              <a:off x="14528609" y="5059997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862773" y="5250009"/>
              <a:ext cx="526328" cy="82041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28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171899" y="5247810"/>
              <a:ext cx="4699077" cy="39656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b="0">
                  <a:solidFill>
                    <a:srgbClr val="000000"/>
                  </a:solidFill>
                </a:defRPr>
              </a:pPr>
              <a:r>
                <a:rPr lang="zh-CN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资金使用不透明</a:t>
              </a:r>
              <a:endParaRPr lang="zh-CN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5919449" y="6104408"/>
              <a:ext cx="5204099" cy="967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Lato"/>
                </a:rPr>
                <a:t>贪污、诈捐、资金滥用等诸多问题层出不穷。</a:t>
              </a:r>
              <a:endParaRPr lang="zh-CN" altLang="en-US" sz="1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02788" y="5856851"/>
            <a:ext cx="4614834" cy="2042440"/>
            <a:chOff x="14528609" y="8389120"/>
            <a:chExt cx="6594939" cy="2925510"/>
          </a:xfrm>
        </p:grpSpPr>
        <p:sp>
          <p:nvSpPr>
            <p:cNvPr id="1222" name="Shape 1222"/>
            <p:cNvSpPr/>
            <p:nvPr/>
          </p:nvSpPr>
          <p:spPr>
            <a:xfrm>
              <a:off x="14528609" y="8389120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05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2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4665333" y="8579132"/>
              <a:ext cx="903389" cy="820413"/>
            </a:xfrm>
            <a:prstGeom prst="rect">
              <a:avLst/>
            </a:prstGeom>
            <a:ln w="12700">
              <a:miter lim="400000"/>
            </a:ln>
          </p:spPr>
          <p:txBody>
            <a:bodyPr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0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800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28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5919625" y="8496892"/>
              <a:ext cx="4699077" cy="39656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1800" b="1">
                  <a:solidFill>
                    <a:srgbClr val="3E4147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b="0">
                  <a:solidFill>
                    <a:srgbClr val="000000"/>
                  </a:solidFill>
                </a:defRPr>
              </a:pPr>
              <a:r>
                <a:rPr lang="en-US" altLang="zh-CN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kern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缺乏完整的监管体系</a:t>
              </a:r>
              <a:endParaRPr lang="zh-CN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919449" y="9509176"/>
              <a:ext cx="5204099" cy="18054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0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9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Lato"/>
                </a:rPr>
                <a:t>针对慈善组织工作的第三方测评机构仍没有建立完善，无法对众多慈善组织的综合能力、公信力和绩效进行准确的考评。</a:t>
              </a:r>
              <a:endParaRPr lang="zh-CN" altLang="en-US" sz="19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endParaRPr lang="en-US" altLang="zh-CN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0" animBg="1" advAuto="0"/>
      <p:bldP spid="1229" grpId="0" bldLvl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723900" y="1605915"/>
            <a:ext cx="1181290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" sz="36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慈善机构负面新闻影响民众对慈善机构的信任</a:t>
            </a:r>
            <a:r>
              <a:rPr 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：</a:t>
            </a:r>
            <a:endParaRPr lang="zh-CN" sz="17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3900" y="2372995"/>
            <a:ext cx="1352169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2800">
                <a:solidFill>
                  <a:schemeClr val="bg1"/>
                </a:solidFill>
              </a:rPr>
              <a:t>受到“郭美美事件”的影响，2011 年 6 月至 8 月的慈善会和基金会接收捐款数额剧减，从 3 月至 5 月的 63 亿元</a:t>
            </a:r>
            <a:endParaRPr lang="" altLang="en-US" sz="2800">
              <a:solidFill>
                <a:schemeClr val="bg1"/>
              </a:solidFill>
            </a:endParaRPr>
          </a:p>
          <a:p>
            <a:r>
              <a:rPr lang="" altLang="en-US" sz="2800">
                <a:solidFill>
                  <a:schemeClr val="bg1"/>
                </a:solidFill>
              </a:rPr>
              <a:t>下滑到 8.4 亿元，减少 86%。</a:t>
            </a:r>
            <a:endParaRPr lang="" altLang="en-US" sz="2800">
              <a:solidFill>
                <a:schemeClr val="bg1"/>
              </a:solidFill>
            </a:endParaRPr>
          </a:p>
          <a:p>
            <a:r>
              <a:rPr lang="" altLang="en-US" sz="2800">
                <a:solidFill>
                  <a:schemeClr val="bg1"/>
                </a:solidFill>
              </a:rPr>
              <a:t>2012年山东大学做了一次关于慈善组织公信力核心的投票调查（多选），调查结果如下：</a:t>
            </a:r>
            <a:endParaRPr lang="" altLang="en-US">
              <a:solidFill>
                <a:schemeClr val="bg1"/>
              </a:solidFill>
            </a:endParaRPr>
          </a:p>
          <a:p>
            <a:endParaRPr lang="" altLang="en-US">
              <a:solidFill>
                <a:schemeClr val="bg1"/>
              </a:solidFill>
            </a:endParaRPr>
          </a:p>
          <a:p>
            <a:endParaRPr lang="" altLang="en-US">
              <a:solidFill>
                <a:schemeClr val="bg1"/>
              </a:solidFill>
            </a:endParaRPr>
          </a:p>
          <a:p>
            <a:endParaRPr lang="" altLang="en-US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859655"/>
            <a:ext cx="14676120" cy="464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4294967295"/>
          </p:nvPr>
        </p:nvSpPr>
        <p:spPr>
          <a:xfrm>
            <a:off x="16922750" y="151130"/>
            <a:ext cx="212725" cy="312420"/>
          </a:xfrm>
          <a:prstGeom prst="rect">
            <a:avLst/>
          </a:prstGeom>
        </p:spPr>
        <p:txBody>
          <a:bodyPr lIns="63924" tIns="31962" rIns="63924" bIns="31962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</a:fld>
            <a:endParaRPr sz="14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1230582" y="2003849"/>
            <a:ext cx="14670407" cy="8295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lang="en-US" sz="2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sz="2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中国公众不缺少善心，但他们还缺少一个基于新技术的、信任、开放、透明的平台和操作机制，而区块链技术就是利用分布式技术和共识算法重新构造</a:t>
            </a:r>
            <a:r>
              <a:rPr lang="en-US" sz="2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2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一种信任机制。 </a:t>
            </a:r>
            <a:endParaRPr sz="24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1" b="29878"/>
          <a:stretch>
            <a:fillRect/>
          </a:stretch>
        </p:blipFill>
        <p:spPr bwMode="auto">
          <a:xfrm>
            <a:off x="1249358" y="3201440"/>
            <a:ext cx="14652266" cy="576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242310" y="449580"/>
            <a:ext cx="292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" altLang="en-US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3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sh dir="u"/>
      </p:transition>
    </mc:Choice>
    <mc:Fallback>
      <p:transition advTm="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fill="hold" nodeType="tmRoot">
              <p:childTnLst>
                <p:seq concurrent="1" nextAc="seek">
                  <p:cTn id="2" dur="indefinite" fill="hold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8000" fill="hold" nodeType="withEffect" p14:presetBounceEnd="6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4" grpId="0" animBg="1" advAuto="0"/>
        </p:bldLst>
      </p:timing>
    </mc:Choice>
    <mc:Fallback>
      <p:timing>
        <p:tnLst>
          <p:par>
            <p:cTn id="1" dur="indefinite" restart="never" fill="hold" nodeType="tmRoot">
              <p:childTnLst>
                <p:seq concurrent="1" nextAc="seek">
                  <p:cTn id="2" dur="indefinite" fill="hold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4" grpId="0" animBg="1" advAuto="0"/>
        </p:bldLst>
      </p:timing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59_2*i*0"/>
  <p:tag name="KSO_WM_TEMPLATE_CATEGORY" val="diagram"/>
  <p:tag name="KSO_WM_TEMPLATE_INDEX" val="160059"/>
  <p:tag name="KSO_WM_UNIT_INDEX" val="0"/>
</p:tagLst>
</file>

<file path=ppt/tags/tag2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i"/>
  <p:tag name="KSO_WM_UNIT_INDEX" val="1_1"/>
  <p:tag name="KSO_WM_UNIT_ID" val="diagram160059_2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</p:tagLst>
</file>

<file path=ppt/tags/tag3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i"/>
  <p:tag name="KSO_WM_UNIT_INDEX" val="1_2"/>
  <p:tag name="KSO_WM_UNIT_ID" val="diagram160059_2*l_i*1_2"/>
  <p:tag name="KSO_WM_UNIT_CLEAR" val="1"/>
  <p:tag name="KSO_WM_UNIT_LAYERLEVEL" val="1_1"/>
  <p:tag name="KSO_WM_DIAGRAM_GROUP_CODE" val="l1-1"/>
  <p:tag name="KSO_WM_UNIT_LINE_FORE_SCHEMECOLOR_INDEX" val="5"/>
  <p:tag name="KSO_WM_UNIT_LINE_FILL_TYPE" val="2"/>
</p:tagLst>
</file>

<file path=ppt/tags/tag4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h_a"/>
  <p:tag name="KSO_WM_UNIT_INDEX" val="1_1_1"/>
  <p:tag name="KSO_WM_UNIT_ID" val="diagram160059_2*l_h_a*1_1_1"/>
  <p:tag name="KSO_WM_UNIT_CLEAR" val="1"/>
  <p:tag name="KSO_WM_UNIT_LAYERLEVEL" val="1_1_1"/>
  <p:tag name="KSO_WM_UNIT_VALUE" val="12"/>
  <p:tag name="KSO_WM_UNIT_HIGHLIGHT" val="0"/>
  <p:tag name="KSO_WM_UNIT_COMPATIBLE" val="0"/>
  <p:tag name="KSO_WM_DIAGRAM_GROUP_CODE" val="l1-1"/>
  <p:tag name="KSO_WM_UNIT_PRESET_TEXT" val="LOREM IPSUM DOLOR"/>
  <p:tag name="KSO_WM_UNIT_TEXT_FILL_FORE_SCHEMECOLOR_INDEX" val="5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59_2*i*9"/>
  <p:tag name="KSO_WM_TEMPLATE_CATEGORY" val="diagram"/>
  <p:tag name="KSO_WM_TEMPLATE_INDEX" val="160059"/>
  <p:tag name="KSO_WM_UNIT_INDEX" val="9"/>
</p:tagLst>
</file>

<file path=ppt/tags/tag6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i"/>
  <p:tag name="KSO_WM_UNIT_INDEX" val="1_3"/>
  <p:tag name="KSO_WM_UNIT_ID" val="diagram160059_2*l_i*1_3"/>
  <p:tag name="KSO_WM_UNIT_CLEAR" val="1"/>
  <p:tag name="KSO_WM_UNIT_LAYERLEVEL" val="1_1"/>
  <p:tag name="KSO_WM_DIAGRAM_GROUP_CODE" val="l1-1"/>
  <p:tag name="KSO_WM_UNIT_LINE_FORE_SCHEMECOLOR_INDEX" val="5"/>
  <p:tag name="KSO_WM_UNIT_LINE_FILL_TYPE" val="2"/>
</p:tagLst>
</file>

<file path=ppt/tags/tag7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i"/>
  <p:tag name="KSO_WM_UNIT_INDEX" val="1_4"/>
  <p:tag name="KSO_WM_UNIT_ID" val="diagram160059_2*l_i*1_4"/>
  <p:tag name="KSO_WM_UNIT_CLEAR" val="1"/>
  <p:tag name="KSO_WM_UNIT_LAYERLEVEL" val="1_1"/>
  <p:tag name="KSO_WM_DIAGRAM_GROUP_CODE" val="l1-1"/>
  <p:tag name="KSO_WM_UNIT_LINE_FORE_SCHEMECOLOR_INDEX" val="5"/>
  <p:tag name="KSO_WM_UNIT_LINE_FILL_TYPE" val="2"/>
</p:tagLst>
</file>

<file path=ppt/tags/tag8.xml><?xml version="1.0" encoding="utf-8"?>
<p:tagLst xmlns:p="http://schemas.openxmlformats.org/presentationml/2006/main">
  <p:tag name="KSO_WM_TEMPLATE_CATEGORY" val="diagram"/>
  <p:tag name="KSO_WM_TEMPLATE_INDEX" val="160059"/>
  <p:tag name="KSO_WM_TAG_VERSION" val="1.0"/>
  <p:tag name="KSO_WM_BEAUTIFY_FLAG" val="#wm#"/>
  <p:tag name="KSO_WM_UNIT_TYPE" val="l_h_a"/>
  <p:tag name="KSO_WM_UNIT_INDEX" val="1_2_1"/>
  <p:tag name="KSO_WM_UNIT_ID" val="diagram160059_2*l_h_a*1_2_1"/>
  <p:tag name="KSO_WM_UNIT_CLEAR" val="1"/>
  <p:tag name="KSO_WM_UNIT_LAYERLEVEL" val="1_1_1"/>
  <p:tag name="KSO_WM_UNIT_VALUE" val="12"/>
  <p:tag name="KSO_WM_UNIT_HIGHLIGHT" val="0"/>
  <p:tag name="KSO_WM_UNIT_COMPATIBLE" val="0"/>
  <p:tag name="KSO_WM_DIAGRAM_GROUP_CODE" val="l1-1"/>
  <p:tag name="KSO_WM_UNIT_PRESET_TEXT" val="LOREM IPSUM DOLOR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3130</Words>
  <Application>WPS Presentation</Application>
  <PresentationFormat>自定义</PresentationFormat>
  <Paragraphs>308</Paragraphs>
  <Slides>24</Slides>
  <Notes>59</Notes>
  <HiddenSlides>0</HiddenSlides>
  <MMClips>3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仿宋_GB2312</vt:lpstr>
      <vt:lpstr>FontAwesome</vt:lpstr>
      <vt:lpstr>Lato Black</vt:lpstr>
      <vt:lpstr>Lato</vt:lpstr>
      <vt:lpstr>Calibri</vt:lpstr>
      <vt:lpstr>方正兰亭粗黑_GBK</vt:lpstr>
      <vt:lpstr>Helvetica Light</vt:lpstr>
      <vt:lpstr>华文楷体</vt:lpstr>
      <vt:lpstr>Lato Regular</vt:lpstr>
      <vt:lpstr>Lato Light</vt:lpstr>
      <vt:lpstr>FontAwesome</vt:lpstr>
      <vt:lpstr>Gill Sans</vt:lpstr>
      <vt:lpstr>Lato Light</vt:lpstr>
      <vt:lpstr>MS PGothic</vt:lpstr>
      <vt:lpstr>Lato</vt:lpstr>
      <vt:lpstr>DejaVu Sans</vt:lpstr>
      <vt:lpstr>Sans Serif</vt:lpstr>
      <vt:lpstr>宋体</vt:lpstr>
      <vt:lpstr>Abyssinica SIL</vt:lpstr>
      <vt:lpstr>AR PL UKai CN</vt:lpstr>
      <vt:lpstr>Arial Unicode MS</vt:lpstr>
      <vt:lpstr>OpenSymbol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dc:description>chenying0907</dc:description>
  <cp:lastModifiedBy>hht</cp:lastModifiedBy>
  <cp:revision>1322</cp:revision>
  <dcterms:created xsi:type="dcterms:W3CDTF">2018-06-15T10:31:44Z</dcterms:created>
  <dcterms:modified xsi:type="dcterms:W3CDTF">2018-06-15T10:31:44Z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